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8.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4"/>
    <p:sldMasterId id="2147483876" r:id="rId5"/>
    <p:sldMasterId id="2147483897" r:id="rId6"/>
    <p:sldMasterId id="2147483671" r:id="rId7"/>
    <p:sldMasterId id="2147483714" r:id="rId8"/>
    <p:sldMasterId id="2147483726" r:id="rId9"/>
    <p:sldMasterId id="2147483750" r:id="rId10"/>
    <p:sldMasterId id="2147483909" r:id="rId11"/>
    <p:sldMasterId id="2147483921" r:id="rId12"/>
  </p:sldMasterIdLst>
  <p:notesMasterIdLst>
    <p:notesMasterId r:id="rId102"/>
  </p:notesMasterIdLst>
  <p:sldIdLst>
    <p:sldId id="4507" r:id="rId13"/>
    <p:sldId id="4568" r:id="rId14"/>
    <p:sldId id="4569" r:id="rId15"/>
    <p:sldId id="4573" r:id="rId16"/>
    <p:sldId id="4545" r:id="rId17"/>
    <p:sldId id="4546" r:id="rId18"/>
    <p:sldId id="4547" r:id="rId19"/>
    <p:sldId id="4548" r:id="rId20"/>
    <p:sldId id="4574" r:id="rId21"/>
    <p:sldId id="4560" r:id="rId22"/>
    <p:sldId id="4575" r:id="rId23"/>
    <p:sldId id="528" r:id="rId24"/>
    <p:sldId id="4566" r:id="rId25"/>
    <p:sldId id="4540" r:id="rId26"/>
    <p:sldId id="698" r:id="rId27"/>
    <p:sldId id="4571" r:id="rId28"/>
    <p:sldId id="342" r:id="rId29"/>
    <p:sldId id="343" r:id="rId30"/>
    <p:sldId id="352" r:id="rId31"/>
    <p:sldId id="353" r:id="rId32"/>
    <p:sldId id="346" r:id="rId33"/>
    <p:sldId id="349" r:id="rId34"/>
    <p:sldId id="4562" r:id="rId35"/>
    <p:sldId id="4576" r:id="rId36"/>
    <p:sldId id="256" r:id="rId37"/>
    <p:sldId id="555" r:id="rId38"/>
    <p:sldId id="550" r:id="rId39"/>
    <p:sldId id="581" r:id="rId40"/>
    <p:sldId id="582" r:id="rId41"/>
    <p:sldId id="580" r:id="rId42"/>
    <p:sldId id="584" r:id="rId43"/>
    <p:sldId id="585" r:id="rId44"/>
    <p:sldId id="586" r:id="rId45"/>
    <p:sldId id="594" r:id="rId46"/>
    <p:sldId id="587" r:id="rId47"/>
    <p:sldId id="588" r:id="rId48"/>
    <p:sldId id="589" r:id="rId49"/>
    <p:sldId id="590" r:id="rId50"/>
    <p:sldId id="592" r:id="rId51"/>
    <p:sldId id="595" r:id="rId52"/>
    <p:sldId id="526" r:id="rId53"/>
    <p:sldId id="4572"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285" r:id="rId83"/>
    <p:sldId id="4561" r:id="rId84"/>
    <p:sldId id="4578" r:id="rId85"/>
    <p:sldId id="4585" r:id="rId86"/>
    <p:sldId id="4586" r:id="rId87"/>
    <p:sldId id="4587" r:id="rId88"/>
    <p:sldId id="4588" r:id="rId89"/>
    <p:sldId id="4589" r:id="rId90"/>
    <p:sldId id="4590" r:id="rId91"/>
    <p:sldId id="4581" r:id="rId92"/>
    <p:sldId id="4579" r:id="rId93"/>
    <p:sldId id="4577" r:id="rId94"/>
    <p:sldId id="4582" r:id="rId95"/>
    <p:sldId id="4583" r:id="rId96"/>
    <p:sldId id="4584" r:id="rId97"/>
    <p:sldId id="4563" r:id="rId98"/>
    <p:sldId id="523" r:id="rId99"/>
    <p:sldId id="540" r:id="rId100"/>
    <p:sldId id="4486"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61E9F5-3798-E6CD-6A7C-4ADEF1D89A1A}" v="2" dt="2022-01-10T14:48:21.062"/>
    <p1510:client id="{44947F97-ED4C-486D-AD7E-7EED5AA35A69}" v="6198" dt="2022-01-10T14:13:49.957"/>
    <p1510:client id="{51F2A5B1-AE43-4641-90BD-6C25320DAEFB}" v="89" dt="2022-01-10T21:53:59.623"/>
    <p1510:client id="{5238D8A5-A323-4264-AFD2-1B8871F9EAE9}" v="3" dt="2022-01-10T21:49:28.456"/>
    <p1510:client id="{6A2AB327-510C-4146-96E5-D8A0E95FADDC}" v="1" dt="2022-01-11T13:18:42.232"/>
    <p1510:client id="{EF0CCDD9-8109-474D-B789-9D2FF6398A77}" v="22" dt="2022-01-10T21:46:55.608"/>
    <p1510:client id="{F4D81306-7C23-419C-A5E9-B6A0AD607147}" vWet="2" dt="2022-01-10T14:43:35.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5" autoAdjust="0"/>
    <p:restoredTop sz="86382" autoAdjust="0"/>
  </p:normalViewPr>
  <p:slideViewPr>
    <p:cSldViewPr snapToGrid="0">
      <p:cViewPr varScale="1">
        <p:scale>
          <a:sx n="81" d="100"/>
          <a:sy n="81" d="100"/>
        </p:scale>
        <p:origin x="120" y="390"/>
      </p:cViewPr>
      <p:guideLst>
        <p:guide orient="horz" pos="2160"/>
        <p:guide pos="3840"/>
      </p:guideLst>
    </p:cSldViewPr>
  </p:slideViewPr>
  <p:outlineViewPr>
    <p:cViewPr>
      <p:scale>
        <a:sx n="33" d="100"/>
        <a:sy n="33" d="100"/>
      </p:scale>
      <p:origin x="0" y="-2414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07" Type="http://schemas.microsoft.com/office/2016/11/relationships/changesInfo" Target="changesInfos/changesInfo1.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lip Bratta" userId="57e3eee2-2bd3-45e7-af07-a1ecaa73ef6a" providerId="ADAL" clId="{6A2AB327-510C-4146-96E5-D8A0E95FADDC}"/>
    <pc:docChg chg="modSld">
      <pc:chgData name="Phillip Bratta" userId="57e3eee2-2bd3-45e7-af07-a1ecaa73ef6a" providerId="ADAL" clId="{6A2AB327-510C-4146-96E5-D8A0E95FADDC}" dt="2022-01-11T13:16:12.440" v="24" actId="13244"/>
      <pc:docMkLst>
        <pc:docMk/>
      </pc:docMkLst>
      <pc:sldChg chg="modSp mod">
        <pc:chgData name="Phillip Bratta" userId="57e3eee2-2bd3-45e7-af07-a1ecaa73ef6a" providerId="ADAL" clId="{6A2AB327-510C-4146-96E5-D8A0E95FADDC}" dt="2022-01-11T13:12:48.724" v="6" actId="13244"/>
        <pc:sldMkLst>
          <pc:docMk/>
          <pc:sldMk cId="2738357144" sldId="555"/>
        </pc:sldMkLst>
        <pc:spChg chg="ord">
          <ac:chgData name="Phillip Bratta" userId="57e3eee2-2bd3-45e7-af07-a1ecaa73ef6a" providerId="ADAL" clId="{6A2AB327-510C-4146-96E5-D8A0E95FADDC}" dt="2022-01-11T13:12:48.724" v="6" actId="13244"/>
          <ac:spMkLst>
            <pc:docMk/>
            <pc:sldMk cId="2738357144" sldId="555"/>
            <ac:spMk id="12" creationId="{337F4CCB-03B1-426D-B837-CDDDF6CFF84E}"/>
          </ac:spMkLst>
        </pc:spChg>
      </pc:sldChg>
      <pc:sldChg chg="modSp mod">
        <pc:chgData name="Phillip Bratta" userId="57e3eee2-2bd3-45e7-af07-a1ecaa73ef6a" providerId="ADAL" clId="{6A2AB327-510C-4146-96E5-D8A0E95FADDC}" dt="2022-01-11T13:12:12.657" v="2" actId="13244"/>
        <pc:sldMkLst>
          <pc:docMk/>
          <pc:sldMk cId="22059030" sldId="580"/>
        </pc:sldMkLst>
        <pc:spChg chg="ord">
          <ac:chgData name="Phillip Bratta" userId="57e3eee2-2bd3-45e7-af07-a1ecaa73ef6a" providerId="ADAL" clId="{6A2AB327-510C-4146-96E5-D8A0E95FADDC}" dt="2022-01-11T13:12:12.657" v="2" actId="13244"/>
          <ac:spMkLst>
            <pc:docMk/>
            <pc:sldMk cId="22059030" sldId="580"/>
            <ac:spMk id="2" creationId="{23E5E297-BCF4-44E1-A410-41BE27704700}"/>
          </ac:spMkLst>
        </pc:spChg>
        <pc:spChg chg="ord">
          <ac:chgData name="Phillip Bratta" userId="57e3eee2-2bd3-45e7-af07-a1ecaa73ef6a" providerId="ADAL" clId="{6A2AB327-510C-4146-96E5-D8A0E95FADDC}" dt="2022-01-11T13:12:09.524" v="1" actId="13244"/>
          <ac:spMkLst>
            <pc:docMk/>
            <pc:sldMk cId="22059030" sldId="580"/>
            <ac:spMk id="4" creationId="{79E81FF8-EDE7-4EC3-9011-075BFD5C4457}"/>
          </ac:spMkLst>
        </pc:spChg>
      </pc:sldChg>
      <pc:sldChg chg="modSp mod">
        <pc:chgData name="Phillip Bratta" userId="57e3eee2-2bd3-45e7-af07-a1ecaa73ef6a" providerId="ADAL" clId="{6A2AB327-510C-4146-96E5-D8A0E95FADDC}" dt="2022-01-11T13:11:53.087" v="0" actId="13244"/>
        <pc:sldMkLst>
          <pc:docMk/>
          <pc:sldMk cId="4249916916" sldId="581"/>
        </pc:sldMkLst>
        <pc:spChg chg="ord">
          <ac:chgData name="Phillip Bratta" userId="57e3eee2-2bd3-45e7-af07-a1ecaa73ef6a" providerId="ADAL" clId="{6A2AB327-510C-4146-96E5-D8A0E95FADDC}" dt="2022-01-11T13:11:53.087" v="0" actId="13244"/>
          <ac:spMkLst>
            <pc:docMk/>
            <pc:sldMk cId="4249916916" sldId="581"/>
            <ac:spMk id="2" creationId="{19C0460F-90D8-4194-B80E-56C4D3EFE01E}"/>
          </ac:spMkLst>
        </pc:spChg>
      </pc:sldChg>
      <pc:sldChg chg="modSp mod">
        <pc:chgData name="Phillip Bratta" userId="57e3eee2-2bd3-45e7-af07-a1ecaa73ef6a" providerId="ADAL" clId="{6A2AB327-510C-4146-96E5-D8A0E95FADDC}" dt="2022-01-11T13:13:39.866" v="8" actId="13244"/>
        <pc:sldMkLst>
          <pc:docMk/>
          <pc:sldMk cId="3752871866" sldId="586"/>
        </pc:sldMkLst>
        <pc:spChg chg="ord">
          <ac:chgData name="Phillip Bratta" userId="57e3eee2-2bd3-45e7-af07-a1ecaa73ef6a" providerId="ADAL" clId="{6A2AB327-510C-4146-96E5-D8A0E95FADDC}" dt="2022-01-11T13:13:39.866" v="8" actId="13244"/>
          <ac:spMkLst>
            <pc:docMk/>
            <pc:sldMk cId="3752871866" sldId="586"/>
            <ac:spMk id="2" creationId="{00000000-0000-0000-0000-000000000000}"/>
          </ac:spMkLst>
        </pc:spChg>
        <pc:spChg chg="ord">
          <ac:chgData name="Phillip Bratta" userId="57e3eee2-2bd3-45e7-af07-a1ecaa73ef6a" providerId="ADAL" clId="{6A2AB327-510C-4146-96E5-D8A0E95FADDC}" dt="2022-01-11T13:13:31.441" v="7" actId="13244"/>
          <ac:spMkLst>
            <pc:docMk/>
            <pc:sldMk cId="3752871866" sldId="586"/>
            <ac:spMk id="4" creationId="{19F74538-FF2C-424B-BC2B-51EC9D19B120}"/>
          </ac:spMkLst>
        </pc:spChg>
      </pc:sldChg>
      <pc:sldChg chg="modSp mod">
        <pc:chgData name="Phillip Bratta" userId="57e3eee2-2bd3-45e7-af07-a1ecaa73ef6a" providerId="ADAL" clId="{6A2AB327-510C-4146-96E5-D8A0E95FADDC}" dt="2022-01-11T13:14:51.847" v="17" actId="13244"/>
        <pc:sldMkLst>
          <pc:docMk/>
          <pc:sldMk cId="2808374033" sldId="587"/>
        </pc:sldMkLst>
        <pc:spChg chg="ord">
          <ac:chgData name="Phillip Bratta" userId="57e3eee2-2bd3-45e7-af07-a1ecaa73ef6a" providerId="ADAL" clId="{6A2AB327-510C-4146-96E5-D8A0E95FADDC}" dt="2022-01-11T13:14:51.847" v="17" actId="13244"/>
          <ac:spMkLst>
            <pc:docMk/>
            <pc:sldMk cId="2808374033" sldId="587"/>
            <ac:spMk id="2" creationId="{00000000-0000-0000-0000-000000000000}"/>
          </ac:spMkLst>
        </pc:spChg>
        <pc:spChg chg="ord">
          <ac:chgData name="Phillip Bratta" userId="57e3eee2-2bd3-45e7-af07-a1ecaa73ef6a" providerId="ADAL" clId="{6A2AB327-510C-4146-96E5-D8A0E95FADDC}" dt="2022-01-11T13:14:46.964" v="16" actId="13244"/>
          <ac:spMkLst>
            <pc:docMk/>
            <pc:sldMk cId="2808374033" sldId="587"/>
            <ac:spMk id="4" creationId="{82A51B56-5BFD-4932-8240-04BCEE7ED679}"/>
          </ac:spMkLst>
        </pc:spChg>
      </pc:sldChg>
      <pc:sldChg chg="modSp mod">
        <pc:chgData name="Phillip Bratta" userId="57e3eee2-2bd3-45e7-af07-a1ecaa73ef6a" providerId="ADAL" clId="{6A2AB327-510C-4146-96E5-D8A0E95FADDC}" dt="2022-01-11T13:15:11.249" v="19" actId="13244"/>
        <pc:sldMkLst>
          <pc:docMk/>
          <pc:sldMk cId="3815103371" sldId="588"/>
        </pc:sldMkLst>
        <pc:spChg chg="ord">
          <ac:chgData name="Phillip Bratta" userId="57e3eee2-2bd3-45e7-af07-a1ecaa73ef6a" providerId="ADAL" clId="{6A2AB327-510C-4146-96E5-D8A0E95FADDC}" dt="2022-01-11T13:15:11.249" v="19" actId="13244"/>
          <ac:spMkLst>
            <pc:docMk/>
            <pc:sldMk cId="3815103371" sldId="588"/>
            <ac:spMk id="2" creationId="{00000000-0000-0000-0000-000000000000}"/>
          </ac:spMkLst>
        </pc:spChg>
        <pc:spChg chg="ord">
          <ac:chgData name="Phillip Bratta" userId="57e3eee2-2bd3-45e7-af07-a1ecaa73ef6a" providerId="ADAL" clId="{6A2AB327-510C-4146-96E5-D8A0E95FADDC}" dt="2022-01-11T13:15:08.458" v="18" actId="13244"/>
          <ac:spMkLst>
            <pc:docMk/>
            <pc:sldMk cId="3815103371" sldId="588"/>
            <ac:spMk id="4" creationId="{782F83EB-655A-47A1-8C21-AC248F4A796B}"/>
          </ac:spMkLst>
        </pc:spChg>
      </pc:sldChg>
      <pc:sldChg chg="modSp mod">
        <pc:chgData name="Phillip Bratta" userId="57e3eee2-2bd3-45e7-af07-a1ecaa73ef6a" providerId="ADAL" clId="{6A2AB327-510C-4146-96E5-D8A0E95FADDC}" dt="2022-01-11T13:16:01.813" v="22" actId="13244"/>
        <pc:sldMkLst>
          <pc:docMk/>
          <pc:sldMk cId="2559727647" sldId="589"/>
        </pc:sldMkLst>
        <pc:spChg chg="ord">
          <ac:chgData name="Phillip Bratta" userId="57e3eee2-2bd3-45e7-af07-a1ecaa73ef6a" providerId="ADAL" clId="{6A2AB327-510C-4146-96E5-D8A0E95FADDC}" dt="2022-01-11T13:15:46.591" v="21" actId="13244"/>
          <ac:spMkLst>
            <pc:docMk/>
            <pc:sldMk cId="2559727647" sldId="589"/>
            <ac:spMk id="2" creationId="{00000000-0000-0000-0000-000000000000}"/>
          </ac:spMkLst>
        </pc:spChg>
        <pc:spChg chg="ord">
          <ac:chgData name="Phillip Bratta" userId="57e3eee2-2bd3-45e7-af07-a1ecaa73ef6a" providerId="ADAL" clId="{6A2AB327-510C-4146-96E5-D8A0E95FADDC}" dt="2022-01-11T13:15:42.353" v="20" actId="13244"/>
          <ac:spMkLst>
            <pc:docMk/>
            <pc:sldMk cId="2559727647" sldId="589"/>
            <ac:spMk id="5" creationId="{05D14D14-9693-4991-8145-81B90EE7707F}"/>
          </ac:spMkLst>
        </pc:spChg>
        <pc:picChg chg="ord">
          <ac:chgData name="Phillip Bratta" userId="57e3eee2-2bd3-45e7-af07-a1ecaa73ef6a" providerId="ADAL" clId="{6A2AB327-510C-4146-96E5-D8A0E95FADDC}" dt="2022-01-11T13:16:01.813" v="22" actId="13244"/>
          <ac:picMkLst>
            <pc:docMk/>
            <pc:sldMk cId="2559727647" sldId="589"/>
            <ac:picMk id="3" creationId="{79BCD9C5-E341-4E06-AA94-481E32AC6ED9}"/>
          </ac:picMkLst>
        </pc:picChg>
      </pc:sldChg>
      <pc:sldChg chg="modSp mod">
        <pc:chgData name="Phillip Bratta" userId="57e3eee2-2bd3-45e7-af07-a1ecaa73ef6a" providerId="ADAL" clId="{6A2AB327-510C-4146-96E5-D8A0E95FADDC}" dt="2022-01-11T13:14:25.173" v="15" actId="13244"/>
        <pc:sldMkLst>
          <pc:docMk/>
          <pc:sldMk cId="4150143541" sldId="594"/>
        </pc:sldMkLst>
        <pc:spChg chg="ord">
          <ac:chgData name="Phillip Bratta" userId="57e3eee2-2bd3-45e7-af07-a1ecaa73ef6a" providerId="ADAL" clId="{6A2AB327-510C-4146-96E5-D8A0E95FADDC}" dt="2022-01-11T13:14:02.401" v="10" actId="13244"/>
          <ac:spMkLst>
            <pc:docMk/>
            <pc:sldMk cId="4150143541" sldId="594"/>
            <ac:spMk id="2" creationId="{00000000-0000-0000-0000-000000000000}"/>
          </ac:spMkLst>
        </pc:spChg>
        <pc:spChg chg="ord">
          <ac:chgData name="Phillip Bratta" userId="57e3eee2-2bd3-45e7-af07-a1ecaa73ef6a" providerId="ADAL" clId="{6A2AB327-510C-4146-96E5-D8A0E95FADDC}" dt="2022-01-11T13:13:58.856" v="9" actId="13244"/>
          <ac:spMkLst>
            <pc:docMk/>
            <pc:sldMk cId="4150143541" sldId="594"/>
            <ac:spMk id="4" creationId="{5F83A7E7-0F9C-4C96-B868-A77714D00AA4}"/>
          </ac:spMkLst>
        </pc:spChg>
        <pc:spChg chg="ord">
          <ac:chgData name="Phillip Bratta" userId="57e3eee2-2bd3-45e7-af07-a1ecaa73ef6a" providerId="ADAL" clId="{6A2AB327-510C-4146-96E5-D8A0E95FADDC}" dt="2022-01-11T13:14:10.125" v="11" actId="13244"/>
          <ac:spMkLst>
            <pc:docMk/>
            <pc:sldMk cId="4150143541" sldId="594"/>
            <ac:spMk id="14" creationId="{F6AB7662-90E3-4A75-92FB-D98E3A07392B}"/>
          </ac:spMkLst>
        </pc:spChg>
        <pc:spChg chg="ord">
          <ac:chgData name="Phillip Bratta" userId="57e3eee2-2bd3-45e7-af07-a1ecaa73ef6a" providerId="ADAL" clId="{6A2AB327-510C-4146-96E5-D8A0E95FADDC}" dt="2022-01-11T13:14:25.173" v="15" actId="13244"/>
          <ac:spMkLst>
            <pc:docMk/>
            <pc:sldMk cId="4150143541" sldId="594"/>
            <ac:spMk id="47" creationId="{7CA0DAA6-33B8-4A25-810D-2F4D816FB40E}"/>
          </ac:spMkLst>
        </pc:spChg>
        <pc:picChg chg="ord">
          <ac:chgData name="Phillip Bratta" userId="57e3eee2-2bd3-45e7-af07-a1ecaa73ef6a" providerId="ADAL" clId="{6A2AB327-510C-4146-96E5-D8A0E95FADDC}" dt="2022-01-11T13:14:15.929" v="12" actId="13244"/>
          <ac:picMkLst>
            <pc:docMk/>
            <pc:sldMk cId="4150143541" sldId="594"/>
            <ac:picMk id="3" creationId="{1E835752-CCF1-4A86-ADC1-280AACEB89FA}"/>
          </ac:picMkLst>
        </pc:picChg>
      </pc:sldChg>
      <pc:sldChg chg="modSp mod">
        <pc:chgData name="Phillip Bratta" userId="57e3eee2-2bd3-45e7-af07-a1ecaa73ef6a" providerId="ADAL" clId="{6A2AB327-510C-4146-96E5-D8A0E95FADDC}" dt="2022-01-11T13:16:12.440" v="24" actId="13244"/>
        <pc:sldMkLst>
          <pc:docMk/>
          <pc:sldMk cId="3371931973" sldId="595"/>
        </pc:sldMkLst>
        <pc:spChg chg="ord">
          <ac:chgData name="Phillip Bratta" userId="57e3eee2-2bd3-45e7-af07-a1ecaa73ef6a" providerId="ADAL" clId="{6A2AB327-510C-4146-96E5-D8A0E95FADDC}" dt="2022-01-11T13:16:10.503" v="23" actId="13244"/>
          <ac:spMkLst>
            <pc:docMk/>
            <pc:sldMk cId="3371931973" sldId="595"/>
            <ac:spMk id="2" creationId="{CA775215-7163-41C4-A22D-ED2E9E5156A1}"/>
          </ac:spMkLst>
        </pc:spChg>
        <pc:spChg chg="ord">
          <ac:chgData name="Phillip Bratta" userId="57e3eee2-2bd3-45e7-af07-a1ecaa73ef6a" providerId="ADAL" clId="{6A2AB327-510C-4146-96E5-D8A0E95FADDC}" dt="2022-01-11T13:16:12.440" v="24" actId="13244"/>
          <ac:spMkLst>
            <pc:docMk/>
            <pc:sldMk cId="3371931973" sldId="595"/>
            <ac:spMk id="5" creationId="{61321852-4E64-4319-B844-2CA0D10FFD3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01E1D-3957-4272-B6AB-FCF374221E1A}"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7F2CB7-8915-47C4-9CB1-BC778BA6BF35}" type="slidenum">
              <a:rPr lang="en-US" smtClean="0"/>
              <a:t>‹#›</a:t>
            </a:fld>
            <a:endParaRPr lang="en-US"/>
          </a:p>
        </p:txBody>
      </p:sp>
    </p:spTree>
    <p:extLst>
      <p:ext uri="{BB962C8B-B14F-4D97-AF65-F5344CB8AC3E}">
        <p14:creationId xmlns:p14="http://schemas.microsoft.com/office/powerpoint/2010/main" val="3807655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1E9D0AC-E1F5-436D-B805-E15EDDDBE35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81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00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880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F9BE-384A-4D01-A1D5-96AC30240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36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6263" y="552450"/>
            <a:ext cx="3198812" cy="1798638"/>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F9BE-384A-4D01-A1D5-96AC30240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Notes Placeholder 5">
            <a:extLst>
              <a:ext uri="{FF2B5EF4-FFF2-40B4-BE49-F238E27FC236}">
                <a16:creationId xmlns:a16="http://schemas.microsoft.com/office/drawing/2014/main" id="{0AF3D2FD-50C8-A24A-BBDE-501B738E1645}"/>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33943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2838450" cy="1597025"/>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EAF9BE-384A-4D01-A1D5-96AC30240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Notes Placeholder 5">
            <a:extLst>
              <a:ext uri="{FF2B5EF4-FFF2-40B4-BE49-F238E27FC236}">
                <a16:creationId xmlns:a16="http://schemas.microsoft.com/office/drawing/2014/main" id="{05C6FCC6-7DE9-314E-B211-DA36F44CC59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659358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4DBFE-02BD-40B6-81C9-6C490F575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21326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4DBFE-02BD-40B6-81C9-6C490F575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9951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4DBFE-02BD-40B6-81C9-6C490F575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25497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4DBFE-02BD-40B6-81C9-6C490F575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071231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4DBFE-02BD-40B6-81C9-6C490F575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071559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7F2CB7-8915-47C4-9CB1-BC778BA6BF35}" type="slidenum">
              <a:rPr lang="en-US" smtClean="0"/>
              <a:t>8</a:t>
            </a:fld>
            <a:endParaRPr lang="en-US"/>
          </a:p>
        </p:txBody>
      </p:sp>
    </p:spTree>
    <p:extLst>
      <p:ext uri="{BB962C8B-B14F-4D97-AF65-F5344CB8AC3E}">
        <p14:creationId xmlns:p14="http://schemas.microsoft.com/office/powerpoint/2010/main" val="4195246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4DBFE-02BD-40B6-81C9-6C490F575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57317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4DBFE-02BD-40B6-81C9-6C490F575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281928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9212" cy="360045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D4DBFE-02BD-40B6-81C9-6C490F575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447796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536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5A97C97B-56FC-4582-A645-D92528BF7AFF}"/>
              </a:ext>
            </a:extLst>
          </p:cNvPr>
          <p:cNvSpPr>
            <a:spLocks noGrp="1" noRot="1" noChangeAspect="1" noTextEdit="1"/>
          </p:cNvSpPr>
          <p:nvPr>
            <p:ph type="sldImg"/>
          </p:nvPr>
        </p:nvSpPr>
        <p:spPr bwMode="auto">
          <a:xfrm>
            <a:off x="457200" y="719138"/>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2" name="Notes Placeholder 2">
            <a:extLst>
              <a:ext uri="{FF2B5EF4-FFF2-40B4-BE49-F238E27FC236}">
                <a16:creationId xmlns:a16="http://schemas.microsoft.com/office/drawing/2014/main" id="{E7AFD4A4-E8A5-4742-871C-303A51D8DE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5363" name="Slide Number Placeholder 3">
            <a:extLst>
              <a:ext uri="{FF2B5EF4-FFF2-40B4-BE49-F238E27FC236}">
                <a16:creationId xmlns:a16="http://schemas.microsoft.com/office/drawing/2014/main" id="{F5C0D5FE-E498-4EF0-9087-9BA3E27C773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F6E9C3-7252-4A6C-BB66-C85C8F3F2C2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F01DFE28-47B3-4945-9F9F-EAE61E85E4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E0D0F465-3FAC-460D-BE43-1850E23C0F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7411" name="Slide Number Placeholder 3">
            <a:extLst>
              <a:ext uri="{FF2B5EF4-FFF2-40B4-BE49-F238E27FC236}">
                <a16:creationId xmlns:a16="http://schemas.microsoft.com/office/drawing/2014/main" id="{6C041DEA-9E5B-47A5-83D8-B325BF8DB6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886523-C70B-47EF-BA6A-EDD7AB97CED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C47D940A-D81D-4D7C-88A4-CBFF7F7114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8" name="Notes Placeholder 2">
            <a:extLst>
              <a:ext uri="{FF2B5EF4-FFF2-40B4-BE49-F238E27FC236}">
                <a16:creationId xmlns:a16="http://schemas.microsoft.com/office/drawing/2014/main" id="{1D033427-A78C-4D89-976A-7E653CDFEE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19459" name="Slide Number Placeholder 3">
            <a:extLst>
              <a:ext uri="{FF2B5EF4-FFF2-40B4-BE49-F238E27FC236}">
                <a16:creationId xmlns:a16="http://schemas.microsoft.com/office/drawing/2014/main" id="{8C41C943-E3A5-492F-8944-A504F94D35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007FB8-F7B4-4985-855D-261EED3B2743}"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6ED10758-0E9A-4864-B8EE-30CE5FDFB6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01BFD0F7-35DC-4391-A54E-F3B99586874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1508" name="Slide Number Placeholder 3">
            <a:extLst>
              <a:ext uri="{FF2B5EF4-FFF2-40B4-BE49-F238E27FC236}">
                <a16:creationId xmlns:a16="http://schemas.microsoft.com/office/drawing/2014/main" id="{4EEF9068-711A-46EF-BF61-F7BD513B5E7C}"/>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D6EDD4-F9D9-4A89-B25E-B1E12C38BC16}"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FD9147F8-C3EC-4F1D-B81F-CF26CBAF52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a:extLst>
              <a:ext uri="{FF2B5EF4-FFF2-40B4-BE49-F238E27FC236}">
                <a16:creationId xmlns:a16="http://schemas.microsoft.com/office/drawing/2014/main" id="{3FD48E00-DC7D-48D3-B5A7-B3F708CD53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3556" name="Slide Number Placeholder 3">
            <a:extLst>
              <a:ext uri="{FF2B5EF4-FFF2-40B4-BE49-F238E27FC236}">
                <a16:creationId xmlns:a16="http://schemas.microsoft.com/office/drawing/2014/main" id="{F9056F8E-36CF-41CB-BEC0-7A23386C799D}"/>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F2EA11-25D6-4D42-A4B0-AB8CF0B07DE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58026081-FE1C-4D27-896D-6822A1F86E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5C525BF0-DEE3-482F-86EE-FA32B7A27D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5604" name="Slide Number Placeholder 3">
            <a:extLst>
              <a:ext uri="{FF2B5EF4-FFF2-40B4-BE49-F238E27FC236}">
                <a16:creationId xmlns:a16="http://schemas.microsoft.com/office/drawing/2014/main" id="{ADD660AE-0310-462E-87F6-E5C33C2CDD4C}"/>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F2DA66-7461-494E-BAEF-B011FD4A34E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7F2CB7-8915-47C4-9CB1-BC778BA6BF35}" type="slidenum">
              <a:rPr lang="en-US" smtClean="0"/>
              <a:t>14</a:t>
            </a:fld>
            <a:endParaRPr lang="en-US"/>
          </a:p>
        </p:txBody>
      </p:sp>
    </p:spTree>
    <p:extLst>
      <p:ext uri="{BB962C8B-B14F-4D97-AF65-F5344CB8AC3E}">
        <p14:creationId xmlns:p14="http://schemas.microsoft.com/office/powerpoint/2010/main" val="3906479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57C7685F-FF03-40D2-9571-FB7FF8E6C0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704ECA84-2697-4875-9BFE-EECFF063DF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7652" name="Slide Number Placeholder 3">
            <a:extLst>
              <a:ext uri="{FF2B5EF4-FFF2-40B4-BE49-F238E27FC236}">
                <a16:creationId xmlns:a16="http://schemas.microsoft.com/office/drawing/2014/main" id="{3011C9EC-003A-45A7-919D-E3EB33CC7639}"/>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0A697C-E24C-4288-85C2-08F859C4219C}"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9D35DAB4-F610-43CE-B6FA-C2A3D66C6F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C8043F60-E4EF-4037-A657-AC97B123A8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9700" name="Slide Number Placeholder 3">
            <a:extLst>
              <a:ext uri="{FF2B5EF4-FFF2-40B4-BE49-F238E27FC236}">
                <a16:creationId xmlns:a16="http://schemas.microsoft.com/office/drawing/2014/main" id="{0E81ADA1-01D1-4DAD-B46D-BAF83D8B2AC2}"/>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C580A5-4EDD-45F2-A759-7F0F97AA596D}"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8BD55214-1E6E-4DF7-99B9-AC9138B709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867E6F24-6A43-44E6-954D-B2B99D1C68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1748" name="Slide Number Placeholder 3">
            <a:extLst>
              <a:ext uri="{FF2B5EF4-FFF2-40B4-BE49-F238E27FC236}">
                <a16:creationId xmlns:a16="http://schemas.microsoft.com/office/drawing/2014/main" id="{67358DD8-915C-445F-BF21-1707D8C9FBAA}"/>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CCA9E1-F132-4679-B995-3FA366C2EE58}"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DBC80067-7AA2-4D01-8F1B-07CE8F4BFE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BC423F6C-D7D3-4869-9C4C-0040AD3293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3796" name="Slide Number Placeholder 3">
            <a:extLst>
              <a:ext uri="{FF2B5EF4-FFF2-40B4-BE49-F238E27FC236}">
                <a16:creationId xmlns:a16="http://schemas.microsoft.com/office/drawing/2014/main" id="{B2C16E2B-8827-4AFA-96EF-82FA413A79AB}"/>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588D77-7A9E-41C0-B135-524776CBC47E}"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7F411715-DBE9-4C02-82B4-C6C3BCFA74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B67CFF3C-24F0-4BBA-87A6-03E64021F0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5844" name="Slide Number Placeholder 3">
            <a:extLst>
              <a:ext uri="{FF2B5EF4-FFF2-40B4-BE49-F238E27FC236}">
                <a16:creationId xmlns:a16="http://schemas.microsoft.com/office/drawing/2014/main" id="{B2A1C278-95B2-46CE-A73E-57DB6B87E8D6}"/>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7CD75C-0501-4FAE-93AC-CDF0CC8F2F42}"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EA967EE7-BA10-4B50-AF7D-90B55F8FD0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F5100B2E-440B-40A2-A4E4-61DACCC018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7892" name="Slide Number Placeholder 3">
            <a:extLst>
              <a:ext uri="{FF2B5EF4-FFF2-40B4-BE49-F238E27FC236}">
                <a16:creationId xmlns:a16="http://schemas.microsoft.com/office/drawing/2014/main" id="{428FC86F-8C8A-4B4B-928F-AECA936D6240}"/>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A4F35C-C9FB-41FB-BED7-87CE326F440A}"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999737C7-4E01-4AE3-BB3E-C87736F74F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9295E362-B8E6-489E-A424-5ED7CE0E71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9940" name="Slide Number Placeholder 3">
            <a:extLst>
              <a:ext uri="{FF2B5EF4-FFF2-40B4-BE49-F238E27FC236}">
                <a16:creationId xmlns:a16="http://schemas.microsoft.com/office/drawing/2014/main" id="{F3F15E00-D01A-44BF-8A8D-DB11F0C52253}"/>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2E33B9-BB89-42CE-B9AC-9261861FFE1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42724B38-CAA5-453A-8A8D-7858C40706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2117841D-39EA-4D13-8154-20D59E36CA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1988" name="Slide Number Placeholder 3">
            <a:extLst>
              <a:ext uri="{FF2B5EF4-FFF2-40B4-BE49-F238E27FC236}">
                <a16:creationId xmlns:a16="http://schemas.microsoft.com/office/drawing/2014/main" id="{3A38E681-A2A0-4BDD-8FFB-BF9FF24DE4C6}"/>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024D6D-70FE-47B1-BF39-CA8B5FDD37F9}"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7AB69DE1-0419-4E95-9312-C726F268A6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B129F469-6876-4C26-8191-191E8DB9C7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4036" name="Slide Number Placeholder 3">
            <a:extLst>
              <a:ext uri="{FF2B5EF4-FFF2-40B4-BE49-F238E27FC236}">
                <a16:creationId xmlns:a16="http://schemas.microsoft.com/office/drawing/2014/main" id="{A1F5AD29-035B-4B4E-A3B0-4D7052647D05}"/>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32A252-02C7-4548-8412-7A2366941F49}"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C8158700-B18D-4C91-B7AE-FA18A59E88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0D17E73A-ADBA-44F0-8A16-CF7A616F1F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6084" name="Slide Number Placeholder 3">
            <a:extLst>
              <a:ext uri="{FF2B5EF4-FFF2-40B4-BE49-F238E27FC236}">
                <a16:creationId xmlns:a16="http://schemas.microsoft.com/office/drawing/2014/main" id="{B6C39A12-5A8E-40CD-8963-3B5D3C07092D}"/>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F8EFFB-68DC-4D50-8762-54F2AFFB2E44}"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098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BBE77FE-35AC-4633-99D7-2F0FF358BF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FA3986C6-8413-4FB5-9425-99DDEB5CE3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2" name="Slide Number Placeholder 3">
            <a:extLst>
              <a:ext uri="{FF2B5EF4-FFF2-40B4-BE49-F238E27FC236}">
                <a16:creationId xmlns:a16="http://schemas.microsoft.com/office/drawing/2014/main" id="{7C78C942-80F8-4030-8E0E-464EA8290407}"/>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99276B-FED9-48B5-BC24-A4A5B8A15A6A}"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38E3DC66-4889-4C3A-B2B9-4765427AF2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AD6798C3-AC7C-4F0F-985B-7E000AF335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0180" name="Slide Number Placeholder 3">
            <a:extLst>
              <a:ext uri="{FF2B5EF4-FFF2-40B4-BE49-F238E27FC236}">
                <a16:creationId xmlns:a16="http://schemas.microsoft.com/office/drawing/2014/main" id="{75D690AF-CA64-4277-9F42-5E0C6A0AFE79}"/>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94D1D8-0D7D-4828-859E-43D5F85617A7}"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B175CA58-BDAC-443B-A0C0-49D5ABCFB6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8D4D22C5-7590-4075-AC1E-189E7A53F8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2228" name="Slide Number Placeholder 3">
            <a:extLst>
              <a:ext uri="{FF2B5EF4-FFF2-40B4-BE49-F238E27FC236}">
                <a16:creationId xmlns:a16="http://schemas.microsoft.com/office/drawing/2014/main" id="{557339E0-22C6-4DEB-8B3B-9598BE69E1E7}"/>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ECD185-8876-4AA1-9D7C-7CAD8E228AA0}"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68E412CE-B0BE-4C9D-81F3-4B8411FCF3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3F4530D2-8BCE-4B03-9AFC-907A847223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4276" name="Slide Number Placeholder 3">
            <a:extLst>
              <a:ext uri="{FF2B5EF4-FFF2-40B4-BE49-F238E27FC236}">
                <a16:creationId xmlns:a16="http://schemas.microsoft.com/office/drawing/2014/main" id="{343A56AE-900F-4494-B9F9-1D50F89A8D9D}"/>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69AB0FD-C1E4-4580-9E42-A03EDB6CB711}"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4633E265-AAC6-4C56-8C6F-E50E55312B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C80D738A-A51F-4DBC-A9F4-F6D771DE71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4" name="Slide Number Placeholder 3">
            <a:extLst>
              <a:ext uri="{FF2B5EF4-FFF2-40B4-BE49-F238E27FC236}">
                <a16:creationId xmlns:a16="http://schemas.microsoft.com/office/drawing/2014/main" id="{3D49DA92-DFF8-46D4-B319-B5ED38935F4A}"/>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92EAAC-9DDE-4A4F-BD44-0E2EA2B82D97}"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609CF47A-11BB-44AA-AF09-B9CF93C006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B518718D-7A78-4FF9-ABFE-9009C7D9DE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8372" name="Slide Number Placeholder 3">
            <a:extLst>
              <a:ext uri="{FF2B5EF4-FFF2-40B4-BE49-F238E27FC236}">
                <a16:creationId xmlns:a16="http://schemas.microsoft.com/office/drawing/2014/main" id="{4F2116A2-8A40-42A3-A130-EC196B9B5A1C}"/>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80269E-F29A-4146-8EAF-BA50441D2607}"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19972D86-7FD8-424A-BCD9-2FC64729A4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54621486-12F7-4DDF-A7C5-DA5F0F4665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0420" name="Slide Number Placeholder 3">
            <a:extLst>
              <a:ext uri="{FF2B5EF4-FFF2-40B4-BE49-F238E27FC236}">
                <a16:creationId xmlns:a16="http://schemas.microsoft.com/office/drawing/2014/main" id="{BEA1061A-4E4B-41F5-816D-F8F9CEC3DEB5}"/>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DC0AFE-EC64-4B6C-82A3-D5A94BAB6BF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C2C64C00-7C1A-4582-9634-E9F8E73C74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BF5526FB-2542-471C-84CB-D0C626556C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2468" name="Slide Number Placeholder 3">
            <a:extLst>
              <a:ext uri="{FF2B5EF4-FFF2-40B4-BE49-F238E27FC236}">
                <a16:creationId xmlns:a16="http://schemas.microsoft.com/office/drawing/2014/main" id="{AAB85152-0594-4FEE-A252-9181ADE98DF7}"/>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8A7BCB-BE80-4C38-802C-9F08C07646D7}"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61CF2809-ED9D-4740-A62D-979A12C3129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7DC01015-A1AC-4C53-B152-57AABD07D9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4516" name="Slide Number Placeholder 3">
            <a:extLst>
              <a:ext uri="{FF2B5EF4-FFF2-40B4-BE49-F238E27FC236}">
                <a16:creationId xmlns:a16="http://schemas.microsoft.com/office/drawing/2014/main" id="{4EC662A7-E57C-4344-A0AA-F45F22B4A02A}"/>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B24633-BE70-4920-A5AC-41D05C6C561F}"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E05892A1-5597-4BF9-8DDD-8B98BD3C33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7B5604B7-09D6-4D6D-A636-F3C6E00E13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6564" name="Slide Number Placeholder 3">
            <a:extLst>
              <a:ext uri="{FF2B5EF4-FFF2-40B4-BE49-F238E27FC236}">
                <a16:creationId xmlns:a16="http://schemas.microsoft.com/office/drawing/2014/main" id="{90DF9B6F-02CC-403C-B914-672396BEB401}"/>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42D933-0352-4F88-9E8D-DBE51074C486}"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0" i="0">
              <a:solidFill>
                <a:srgbClr val="1B1B1B"/>
              </a:solidFill>
              <a:effectLst/>
              <a:latin typeface="Source Sans Pro Web"/>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5385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68FF72BC-C533-462F-89E3-AD952851F26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16FD7838-9086-4AF0-BF41-0DFBCA52E3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8612" name="Slide Number Placeholder 3">
            <a:extLst>
              <a:ext uri="{FF2B5EF4-FFF2-40B4-BE49-F238E27FC236}">
                <a16:creationId xmlns:a16="http://schemas.microsoft.com/office/drawing/2014/main" id="{E48560F1-7525-4241-B721-6E35C1F5B790}"/>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124FFC-3B98-4454-A794-FB0051A01E32}"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B81EFEB4-1104-43C1-B0DB-8F11D4AA5F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4C708A31-B5E4-4B7C-8349-9E78691EA5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0660" name="Slide Number Placeholder 3">
            <a:extLst>
              <a:ext uri="{FF2B5EF4-FFF2-40B4-BE49-F238E27FC236}">
                <a16:creationId xmlns:a16="http://schemas.microsoft.com/office/drawing/2014/main" id="{62EEEF90-1554-461F-A3F5-90FB6A7E5048}"/>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A5C0CB-4014-4AA3-B3FC-172E40B09C63}"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CC6D4944-B90F-4B50-A05D-426641FA316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C7623DD9-7048-4F87-B439-FF80CBE7CE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72708" name="Slide Number Placeholder 3">
            <a:extLst>
              <a:ext uri="{FF2B5EF4-FFF2-40B4-BE49-F238E27FC236}">
                <a16:creationId xmlns:a16="http://schemas.microsoft.com/office/drawing/2014/main" id="{03374A39-AD60-4A61-99BB-88633A4B6813}"/>
              </a:ext>
            </a:extLst>
          </p:cNvPr>
          <p:cNvSpPr txBox="1">
            <a:spLocks noGrp="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111609-FA06-477B-A28C-9435C24E3469}"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88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D141F-E6FC-8F4C-A89E-E6DA430DD9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735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D141F-E6FC-8F4C-A89E-E6DA430DD9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307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D141F-E6FC-8F4C-A89E-E6DA430DD9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0010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D141F-E6FC-8F4C-A89E-E6DA430DD9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1686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DD141F-E6FC-8F4C-A89E-E6DA430DD9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198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1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39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349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8ACC13-726F-4372-89AE-F7813D40FD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833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3.sv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030CE59E-E5E7-4120-B6F0-4152ED2B5559}" type="datetime1">
              <a:rPr lang="en-US" smtClean="0"/>
              <a:t>1/11/2022</a:t>
            </a:fld>
            <a:endParaRPr lang="en-US"/>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a:p>
        </p:txBody>
      </p:sp>
      <p:pic>
        <p:nvPicPr>
          <p:cNvPr id="7" name="Graphic 6" descr="United States Access Board Logo">
            <a:extLst>
              <a:ext uri="{FF2B5EF4-FFF2-40B4-BE49-F238E27FC236}">
                <a16:creationId xmlns:a16="http://schemas.microsoft.com/office/drawing/2014/main" id="{C07EFE88-C35C-482F-B138-E4AA9EF1733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457183" y="1828801"/>
            <a:ext cx="3216166" cy="3200398"/>
          </a:xfrm>
          <a:prstGeom prst="rect">
            <a:avLst/>
          </a:prstGeom>
        </p:spPr>
      </p:pic>
    </p:spTree>
    <p:extLst>
      <p:ext uri="{BB962C8B-B14F-4D97-AF65-F5344CB8AC3E}">
        <p14:creationId xmlns:p14="http://schemas.microsoft.com/office/powerpoint/2010/main" val="2420546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5005BE91-56A3-4934-9212-607CD22B250A}" type="datetime1">
              <a:rPr lang="en-US" smtClean="0"/>
              <a:t>1/11/2022</a:t>
            </a:fld>
            <a:endParaRPr lang="en-US"/>
          </a:p>
        </p:txBody>
      </p:sp>
    </p:spTree>
    <p:extLst>
      <p:ext uri="{BB962C8B-B14F-4D97-AF65-F5344CB8AC3E}">
        <p14:creationId xmlns:p14="http://schemas.microsoft.com/office/powerpoint/2010/main" val="32224679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D3803813-3365-4626-B072-991B030BDBD3}"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7940310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parison-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EEC8D070-9F98-463A-B986-6BC49CDF8B58}"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41108225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mparison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05A57C11-D651-4AA6-B7B5-31A473DB6AC8}"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2192080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0441-48F6-44C2-9E23-49ECA788D8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4BA82E-0821-4148-ABAA-1B471117C9EC}"/>
              </a:ext>
            </a:extLst>
          </p:cNvPr>
          <p:cNvSpPr>
            <a:spLocks noGrp="1"/>
          </p:cNvSpPr>
          <p:nvPr>
            <p:ph type="dt" sz="half" idx="10"/>
          </p:nvPr>
        </p:nvSpPr>
        <p:spPr/>
        <p:txBody>
          <a:bodyPr/>
          <a:lstStyle/>
          <a:p>
            <a:fld id="{872D1DD8-35C2-46E5-9EA7-E146A77EFEA0}" type="datetime1">
              <a:rPr lang="en-US" smtClean="0"/>
              <a:t>1/11/2022</a:t>
            </a:fld>
            <a:endParaRPr lang="en-US"/>
          </a:p>
        </p:txBody>
      </p:sp>
      <p:sp>
        <p:nvSpPr>
          <p:cNvPr id="4" name="Footer Placeholder 3">
            <a:extLst>
              <a:ext uri="{FF2B5EF4-FFF2-40B4-BE49-F238E27FC236}">
                <a16:creationId xmlns:a16="http://schemas.microsoft.com/office/drawing/2014/main" id="{234C0437-85A5-4ECE-ABF3-0874B0BE18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7064DE-7D18-4BA6-851A-74E5554B37F1}"/>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583986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06BEA-8227-4DE4-94D3-1027BE6121E0}"/>
              </a:ext>
            </a:extLst>
          </p:cNvPr>
          <p:cNvSpPr>
            <a:spLocks noGrp="1"/>
          </p:cNvSpPr>
          <p:nvPr>
            <p:ph type="dt" sz="half" idx="10"/>
          </p:nvPr>
        </p:nvSpPr>
        <p:spPr/>
        <p:txBody>
          <a:bodyPr/>
          <a:lstStyle/>
          <a:p>
            <a:fld id="{35C23110-FC57-4B42-B6E3-B4BD2D4A86AD}" type="datetime1">
              <a:rPr lang="en-US" smtClean="0"/>
              <a:t>1/11/2022</a:t>
            </a:fld>
            <a:endParaRPr lang="en-US"/>
          </a:p>
        </p:txBody>
      </p:sp>
      <p:sp>
        <p:nvSpPr>
          <p:cNvPr id="3" name="Footer Placeholder 2">
            <a:extLst>
              <a:ext uri="{FF2B5EF4-FFF2-40B4-BE49-F238E27FC236}">
                <a16:creationId xmlns:a16="http://schemas.microsoft.com/office/drawing/2014/main" id="{87CCDA62-9F24-40AD-AF17-C14D0292F8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6EB6C0-07CE-429A-B971-8BE56176DBD8}"/>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1660912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A5A96DE5-8E94-4AF4-A3CE-99E0D3FC9D4D}"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30354110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F7F31A22-DE33-4BBF-A7C9-4A1B33302C52}"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0324469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8097671"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36729"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8097671"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223E67AA-7C2E-4220-A2DA-90A36B79E84C}"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94954561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Picture with Caption - Masked largegh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1" y="1828800"/>
            <a:ext cx="2970124" cy="1600200"/>
          </a:xfrm>
        </p:spPr>
        <p:txBody>
          <a:bodyPr anchor="b">
            <a:normAutofit/>
          </a:bodyPr>
          <a:lstStyle>
            <a:lvl1pPr algn="l">
              <a:defRPr sz="4000">
                <a:solidFill>
                  <a:schemeClr val="tx2"/>
                </a:solidFill>
              </a:defRPr>
            </a:lvl1pPr>
          </a:lstStyle>
          <a:p>
            <a:r>
              <a:rPr lang="en-US"/>
              <a:t>Click to edit Master title style</a:t>
            </a:r>
          </a:p>
        </p:txBody>
      </p:sp>
      <p:sp>
        <p:nvSpPr>
          <p:cNvPr id="12" name="Oval 11">
            <a:extLst>
              <a:ext uri="{FF2B5EF4-FFF2-40B4-BE49-F238E27FC236}">
                <a16:creationId xmlns:a16="http://schemas.microsoft.com/office/drawing/2014/main" id="{AC04D2FC-0C58-42B8-8657-0482972E6A73}"/>
              </a:ext>
            </a:extLst>
          </p:cNvPr>
          <p:cNvSpPr/>
          <p:nvPr userDrawn="1"/>
        </p:nvSpPr>
        <p:spPr>
          <a:xfrm>
            <a:off x="4332077" y="-462170"/>
            <a:ext cx="3946928" cy="778233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4471515" y="0"/>
            <a:ext cx="7718073" cy="6858000"/>
          </a:xfrm>
          <a:custGeom>
            <a:avLst/>
            <a:gdLst>
              <a:gd name="connsiteX0" fmla="*/ 0 w 8150990"/>
              <a:gd name="connsiteY0" fmla="*/ 0 h 6858000"/>
              <a:gd name="connsiteX1" fmla="*/ 8150990 w 8150990"/>
              <a:gd name="connsiteY1" fmla="*/ 0 h 6858000"/>
              <a:gd name="connsiteX2" fmla="*/ 8150990 w 8150990"/>
              <a:gd name="connsiteY2" fmla="*/ 6858000 h 6858000"/>
              <a:gd name="connsiteX3" fmla="*/ 0 w 8150990"/>
              <a:gd name="connsiteY3" fmla="*/ 6858000 h 6858000"/>
              <a:gd name="connsiteX4" fmla="*/ 0 w 8150990"/>
              <a:gd name="connsiteY4" fmla="*/ 0 h 6858000"/>
              <a:gd name="connsiteX0" fmla="*/ 1018873 w 9169863"/>
              <a:gd name="connsiteY0" fmla="*/ 0 h 6858000"/>
              <a:gd name="connsiteX1" fmla="*/ 9169863 w 9169863"/>
              <a:gd name="connsiteY1" fmla="*/ 0 h 6858000"/>
              <a:gd name="connsiteX2" fmla="*/ 9169863 w 9169863"/>
              <a:gd name="connsiteY2" fmla="*/ 6858000 h 6858000"/>
              <a:gd name="connsiteX3" fmla="*/ 1018873 w 9169863"/>
              <a:gd name="connsiteY3" fmla="*/ 6858000 h 6858000"/>
              <a:gd name="connsiteX4" fmla="*/ 1018873 w 9169863"/>
              <a:gd name="connsiteY4" fmla="*/ 0 h 6858000"/>
              <a:gd name="connsiteX0" fmla="*/ 1289162 w 9440152"/>
              <a:gd name="connsiteY0" fmla="*/ 0 h 6858000"/>
              <a:gd name="connsiteX1" fmla="*/ 9440152 w 9440152"/>
              <a:gd name="connsiteY1" fmla="*/ 0 h 6858000"/>
              <a:gd name="connsiteX2" fmla="*/ 9440152 w 9440152"/>
              <a:gd name="connsiteY2" fmla="*/ 6858000 h 6858000"/>
              <a:gd name="connsiteX3" fmla="*/ 1289162 w 9440152"/>
              <a:gd name="connsiteY3" fmla="*/ 6858000 h 6858000"/>
              <a:gd name="connsiteX4" fmla="*/ 1289162 w 944015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0152" h="6858000">
                <a:moveTo>
                  <a:pt x="1289162" y="0"/>
                </a:moveTo>
                <a:lnTo>
                  <a:pt x="9440152" y="0"/>
                </a:lnTo>
                <a:lnTo>
                  <a:pt x="9440152" y="6858000"/>
                </a:lnTo>
                <a:lnTo>
                  <a:pt x="1289162" y="6858000"/>
                </a:lnTo>
                <a:cubicBezTo>
                  <a:pt x="-69336" y="5715000"/>
                  <a:pt x="-756137" y="1836336"/>
                  <a:pt x="1289162" y="0"/>
                </a:cubicBezTo>
                <a:close/>
              </a:path>
            </a:pathLst>
          </a:custGeom>
          <a:gradFill>
            <a:gsLst>
              <a:gs pos="0">
                <a:schemeClr val="tx2"/>
              </a:gs>
              <a:gs pos="100000">
                <a:srgbClr val="0F1F37"/>
              </a:gs>
            </a:gsLst>
            <a:lin ang="0" scaled="0"/>
          </a:gradFill>
          <a:ln w="63500">
            <a:no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1" y="3429000"/>
            <a:ext cx="297012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DFD3B45-36DF-4D27-8EA0-030D804A10A7}"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1200923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3_Picture with Caption - Masked largegh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7889461" y="1742768"/>
            <a:ext cx="3902764" cy="1600200"/>
          </a:xfrm>
        </p:spPr>
        <p:txBody>
          <a:bodyPr anchor="b">
            <a:normAutofit/>
          </a:bodyPr>
          <a:lstStyle>
            <a:lvl1pPr algn="l">
              <a:defRPr sz="40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0" y="-86032"/>
            <a:ext cx="7410423"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7889461" y="3342968"/>
            <a:ext cx="390276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071BA5C0-F993-4503-839F-04930D777225}"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267421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rofile Pic">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a:xfrm>
            <a:off x="838200" y="188149"/>
            <a:ext cx="3937986" cy="1325563"/>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393798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98BFA4C6-70FD-4B11-AD5D-7FACBFC1E746}" type="datetime1">
              <a:rPr lang="en-US" smtClean="0"/>
              <a:t>1/11/2022</a:t>
            </a:fld>
            <a:endParaRPr lang="en-US"/>
          </a:p>
        </p:txBody>
      </p:sp>
      <p:sp>
        <p:nvSpPr>
          <p:cNvPr id="9" name="Picture Placeholder 8">
            <a:extLst>
              <a:ext uri="{FF2B5EF4-FFF2-40B4-BE49-F238E27FC236}">
                <a16:creationId xmlns:a16="http://schemas.microsoft.com/office/drawing/2014/main" id="{83365BB7-5A0F-4007-859B-A09F3C4426C6}"/>
              </a:ext>
            </a:extLst>
          </p:cNvPr>
          <p:cNvSpPr>
            <a:spLocks noGrp="1"/>
          </p:cNvSpPr>
          <p:nvPr>
            <p:ph type="pic" sz="quarter" idx="13"/>
          </p:nvPr>
        </p:nvSpPr>
        <p:spPr>
          <a:xfrm>
            <a:off x="5095875" y="0"/>
            <a:ext cx="7096125" cy="6858000"/>
          </a:xfrm>
        </p:spPr>
        <p:txBody>
          <a:bodyPr/>
          <a:lstStyle/>
          <a:p>
            <a:endParaRPr lang="en-US"/>
          </a:p>
        </p:txBody>
      </p:sp>
    </p:spTree>
    <p:extLst>
      <p:ext uri="{BB962C8B-B14F-4D97-AF65-F5344CB8AC3E}">
        <p14:creationId xmlns:p14="http://schemas.microsoft.com/office/powerpoint/2010/main" val="38630462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1_Picture with Caption - Masked largegh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1828800"/>
            <a:ext cx="3902764" cy="1600200"/>
          </a:xfrm>
        </p:spPr>
        <p:txBody>
          <a:bodyPr anchor="b">
            <a:normAutofit/>
          </a:bodyPr>
          <a:lstStyle>
            <a:lvl1pPr algn="l">
              <a:defRPr sz="4000">
                <a:solidFill>
                  <a:schemeClr val="tx2"/>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4860234" y="-78658"/>
            <a:ext cx="7410423"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1" y="3429000"/>
            <a:ext cx="3902764" cy="2439988"/>
          </a:xfrm>
        </p:spPr>
        <p:txBody>
          <a:bodyPr>
            <a:normAutofit/>
          </a:bodyPr>
          <a:lstStyle>
            <a:lvl1pPr marL="0" indent="0">
              <a:buNone/>
              <a:defRPr sz="32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401A7457-0B41-4654-91D5-3307643A55FD}"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62205915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7B7EBF42-6BD8-4B34-A74D-53C4C9E3B82B}"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6656160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49B38E69-88E9-4B24-9DBD-5E4B2309EF1B}"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02751800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with Caption - Picture Background">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16CEC29-E6E4-4B1F-8ECA-8E70A0C623FD}"/>
              </a:ext>
            </a:extLst>
          </p:cNvPr>
          <p:cNvSpPr>
            <a:spLocks noGrp="1"/>
          </p:cNvSpPr>
          <p:nvPr>
            <p:ph type="pic" sz="quarter" idx="13"/>
          </p:nvPr>
        </p:nvSpPr>
        <p:spPr>
          <a:xfrm>
            <a:off x="-166688" y="0"/>
            <a:ext cx="12358688" cy="6858000"/>
          </a:xfrm>
          <a:gradFill>
            <a:gsLst>
              <a:gs pos="0">
                <a:schemeClr val="tx2"/>
              </a:gs>
              <a:gs pos="100000">
                <a:srgbClr val="0F1F37"/>
              </a:gs>
            </a:gsLst>
            <a:lin ang="0" scaled="0"/>
          </a:gradFill>
        </p:spPr>
        <p:txBody>
          <a:bodyPr/>
          <a:lstStyle/>
          <a:p>
            <a:r>
              <a:rPr lang="en-US"/>
              <a:t>Click icon to add picture</a:t>
            </a:r>
          </a:p>
        </p:txBody>
      </p:sp>
      <p:sp>
        <p:nvSpPr>
          <p:cNvPr id="8" name="Rectangle 7">
            <a:extLst>
              <a:ext uri="{FF2B5EF4-FFF2-40B4-BE49-F238E27FC236}">
                <a16:creationId xmlns:a16="http://schemas.microsoft.com/office/drawing/2014/main" id="{C59EA4C9-5B77-4E0B-AB1E-4586F8C2FE5E}"/>
              </a:ext>
            </a:extLst>
          </p:cNvPr>
          <p:cNvSpPr/>
          <p:nvPr userDrawn="1"/>
        </p:nvSpPr>
        <p:spPr>
          <a:xfrm>
            <a:off x="5635113" y="438150"/>
            <a:ext cx="5747262" cy="54784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0D36EA59-0726-4791-9799-FA5FA874DCA7}"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60770197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1BF9131C-8530-4A15-986C-136290EB17D2}" type="datetime1">
              <a:rPr lang="en-US" smtClean="0"/>
              <a:t>1/11/2022</a:t>
            </a:fld>
            <a:endParaRPr lang="en-US"/>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43477764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889EA561-A9B2-4CBC-9BB3-D8372771F22A}"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9974836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258D7F55-ECCD-4F43-BE99-AF18A427CA6C}"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21858738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96CE7F54-039B-435C-B933-B50FCD906A3C}"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078060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B669BB52-2DA1-4BCA-BC18-900302347F6D}"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0868339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 Small Logo with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ECAF56F9-8A73-4A53-A2DF-331B9486EAD7}"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90662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95D12816-DFD0-411D-81C4-41975D18C416}"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151399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09974C3C-DAB0-4E26-BF57-B5BFA3412504}"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0278177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D6CFAFF6-1D36-4895-8FD3-30F98108ACD2}"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87072890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E8951DF5-1470-4162-89EF-983C5569D2C4}"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7623421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813EC3C0-1EB7-4AE6-A54B-32CEA8271917}" type="datetime1">
              <a:rPr lang="en-US" smtClean="0"/>
              <a:t>1/11/2022</a:t>
            </a:fld>
            <a:endParaRPr lang="en-US"/>
          </a:p>
        </p:txBody>
      </p:sp>
    </p:spTree>
    <p:extLst>
      <p:ext uri="{BB962C8B-B14F-4D97-AF65-F5344CB8AC3E}">
        <p14:creationId xmlns:p14="http://schemas.microsoft.com/office/powerpoint/2010/main" val="174454807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B230981A-6302-43E1-A552-24F0EA85F0FF}"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030039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mparis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99A9E8A4-21D4-4DA3-95CB-E28898F637E5}"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43087149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BADA62FA-98B5-4B48-9D31-C00C260452FB}"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734730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mparis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53CBA400-E1EF-4AA4-970B-F0B21419471E}"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9624494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mparison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9C8D3933-9F07-47F5-90AB-98D8F8DD965C}"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62328745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mparison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ADA01975-BEA2-4067-88C7-F73F04858849}"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648250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8C9EA144-D05B-4B71-8B86-E7DC56C9C973}"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94030207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652D8BED-9FB0-4E43-ADB0-7DAD97A27FDD}"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8568102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 Curv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1886EF7C-BB37-4B9C-8857-E6D9D684032F}"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0008303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B41C4C09-5486-41D7-A9E0-A19C0F615D81}"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0156491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2FF98EEE-C303-4122-8B26-6E9B62DEA352}"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406182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C346F2F6-51F8-4B71-AAD8-94AC4011C2C0}" type="datetime1">
              <a:rPr lang="en-US" smtClean="0"/>
              <a:t>1/11/2022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4421327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B29F-D3A8-4507-A185-087920CF5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BEC65-4040-4994-BC8E-4E58D46164B0}"/>
              </a:ext>
            </a:extLst>
          </p:cNvPr>
          <p:cNvSpPr>
            <a:spLocks noGrp="1"/>
          </p:cNvSpPr>
          <p:nvPr>
            <p:ph type="dt" sz="half" idx="10"/>
          </p:nvPr>
        </p:nvSpPr>
        <p:spPr/>
        <p:txBody>
          <a:bodyPr/>
          <a:lstStyle/>
          <a:p>
            <a:fld id="{55706DAF-7BF4-4934-8ED8-76F940770E52}" type="datetime1">
              <a:rPr lang="en-US" smtClean="0"/>
              <a:t>1/11/2022</a:t>
            </a:fld>
            <a:endParaRPr lang="en-US"/>
          </a:p>
        </p:txBody>
      </p:sp>
      <p:sp>
        <p:nvSpPr>
          <p:cNvPr id="4" name="Footer Placeholder 3">
            <a:extLst>
              <a:ext uri="{FF2B5EF4-FFF2-40B4-BE49-F238E27FC236}">
                <a16:creationId xmlns:a16="http://schemas.microsoft.com/office/drawing/2014/main" id="{A8FC986A-15BC-4EF7-86D9-3B79508D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13EC3-A55D-4085-91EB-6510BDAD3654}"/>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5327945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B69C1-0FEC-4094-BC2A-91967171DA40}"/>
              </a:ext>
            </a:extLst>
          </p:cNvPr>
          <p:cNvSpPr>
            <a:spLocks noGrp="1"/>
          </p:cNvSpPr>
          <p:nvPr>
            <p:ph type="dt" sz="half" idx="10"/>
          </p:nvPr>
        </p:nvSpPr>
        <p:spPr/>
        <p:txBody>
          <a:bodyPr/>
          <a:lstStyle/>
          <a:p>
            <a:fld id="{12F60506-3A3C-4DDA-B6CA-39C1C116FFCF}" type="datetime1">
              <a:rPr lang="en-US" smtClean="0"/>
              <a:t>1/11/2022</a:t>
            </a:fld>
            <a:endParaRPr lang="en-US"/>
          </a:p>
        </p:txBody>
      </p:sp>
      <p:sp>
        <p:nvSpPr>
          <p:cNvPr id="3" name="Footer Placeholder 2">
            <a:extLst>
              <a:ext uri="{FF2B5EF4-FFF2-40B4-BE49-F238E27FC236}">
                <a16:creationId xmlns:a16="http://schemas.microsoft.com/office/drawing/2014/main" id="{8440398E-7121-4543-B38D-409B7F7B3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F3A9-4739-403A-AABF-F775C13DBBC0}"/>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3713356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89E9B-625D-4775-B611-CBCB35B8E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9CB800-872A-4189-8F82-B87D58976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E9EF03-A3DA-4F2E-8DCC-DEA193D111FB}"/>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5" name="Footer Placeholder 4">
            <a:extLst>
              <a:ext uri="{FF2B5EF4-FFF2-40B4-BE49-F238E27FC236}">
                <a16:creationId xmlns:a16="http://schemas.microsoft.com/office/drawing/2014/main" id="{E5DB0CDA-BE0D-40B4-8696-5D6637B29F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DF449-1C6E-4EE7-9AC3-A278D4ABCC7B}"/>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34432833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66736-6815-42A0-B1C1-B9AF6AA509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713CC2-E10D-4B82-8ACA-FC0856AA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4A4DDF-9A1A-4AE9-8598-2206D310E35E}"/>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5" name="Footer Placeholder 4">
            <a:extLst>
              <a:ext uri="{FF2B5EF4-FFF2-40B4-BE49-F238E27FC236}">
                <a16:creationId xmlns:a16="http://schemas.microsoft.com/office/drawing/2014/main" id="{D8A03865-9B4C-462D-85CC-17B60F2F3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5BC77-9ACF-4D3F-97B0-3486EF75E44B}"/>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113839494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F2DE-AFC2-49EB-AEB4-DA16405524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F68EAF-7033-473B-AD9D-C6B098369D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BADCF-3666-4752-BCF0-D8CB1C2DFCE6}"/>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5" name="Footer Placeholder 4">
            <a:extLst>
              <a:ext uri="{FF2B5EF4-FFF2-40B4-BE49-F238E27FC236}">
                <a16:creationId xmlns:a16="http://schemas.microsoft.com/office/drawing/2014/main" id="{63F776D4-165B-4F0B-9CD0-5D73AD53DD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6F0DBB-B1CA-4913-9438-557276EF0ECC}"/>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2762550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B0333EC-CA54-47AB-8A36-82A6F6C23007}"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1516564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D0AA-D6A5-4D9D-A55A-6BB89BE8E2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7D4045-4FA9-4786-97F0-EE287FC288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D6E1F7-6089-4331-A6B9-5EDB6E3656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69DEC8-C1F0-4B1E-B8CA-BE90901EA2B9}"/>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6" name="Footer Placeholder 5">
            <a:extLst>
              <a:ext uri="{FF2B5EF4-FFF2-40B4-BE49-F238E27FC236}">
                <a16:creationId xmlns:a16="http://schemas.microsoft.com/office/drawing/2014/main" id="{A4C76464-C585-47AA-82E6-45688D3F65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5D6D93-BB9A-4EB5-B650-780C8EA3CE12}"/>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738915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116F-25A1-4E4B-8E6A-4A843B92D6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8776DD-44D7-4783-A8E9-38B4CBA2F3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887A99-A9CC-442C-907C-AD8817BE24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613105-5DEA-4F88-A7B1-06FC6B2B1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1B6A83-960B-421D-B7F6-E5404E2199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E51E9E-C282-4416-B8A0-33DB324F08A8}"/>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8" name="Footer Placeholder 7">
            <a:extLst>
              <a:ext uri="{FF2B5EF4-FFF2-40B4-BE49-F238E27FC236}">
                <a16:creationId xmlns:a16="http://schemas.microsoft.com/office/drawing/2014/main" id="{7E4565B1-1A8D-46F5-B580-A5561AE6F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2D390F-3F10-4AEB-972F-EA7B9D276BB6}"/>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393301737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EC48-9085-409A-9DDD-2FE5493F99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368895-F23B-4848-AC31-90EFF305EFE8}"/>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4" name="Footer Placeholder 3">
            <a:extLst>
              <a:ext uri="{FF2B5EF4-FFF2-40B4-BE49-F238E27FC236}">
                <a16:creationId xmlns:a16="http://schemas.microsoft.com/office/drawing/2014/main" id="{7BEC5309-102E-4B7B-8974-354F35BC5C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49C686-9128-41AA-9097-1F45BF30B1AD}"/>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22455340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EAC21F-F34A-45B0-B2C8-EA6E25FB4EC4}"/>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3" name="Footer Placeholder 2">
            <a:extLst>
              <a:ext uri="{FF2B5EF4-FFF2-40B4-BE49-F238E27FC236}">
                <a16:creationId xmlns:a16="http://schemas.microsoft.com/office/drawing/2014/main" id="{14C8DF49-468E-4520-BC82-3CD26AE4F2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1EE6D-CDEA-48F7-A0CD-995B498EB79B}"/>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290070791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5E3-5E10-4892-9BEB-9A0FC4CE2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5869EE-35F8-40F8-8731-8A420F7F7D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49FC88-3623-4342-BD04-38C28EC59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01FAD-534A-4C33-9F61-C1DA34393926}"/>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6" name="Footer Placeholder 5">
            <a:extLst>
              <a:ext uri="{FF2B5EF4-FFF2-40B4-BE49-F238E27FC236}">
                <a16:creationId xmlns:a16="http://schemas.microsoft.com/office/drawing/2014/main" id="{7F903340-3D58-4680-8006-993232D892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0BFE25-122D-4659-950D-DDEF2EDA68EE}"/>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177513363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6E6C-B909-4FC3-9715-D0739CD415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165FCA-5BF2-4059-BCA5-D709C2876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60248A-92AE-4696-AE94-A8335F019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09D45C-BD75-4046-BAAB-C5397C36DE73}"/>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6" name="Footer Placeholder 5">
            <a:extLst>
              <a:ext uri="{FF2B5EF4-FFF2-40B4-BE49-F238E27FC236}">
                <a16:creationId xmlns:a16="http://schemas.microsoft.com/office/drawing/2014/main" id="{8BE67CD5-6768-4651-BF9E-8BDF66D5C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D3DA15-AA0E-4E8D-9685-F54A30467FF0}"/>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22895121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D1CD-8717-42EE-BA88-30CE1607F7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010058-027C-4221-BFC1-82C381A547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60A11-6275-474D-9723-1D507A5FBF51}"/>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5" name="Footer Placeholder 4">
            <a:extLst>
              <a:ext uri="{FF2B5EF4-FFF2-40B4-BE49-F238E27FC236}">
                <a16:creationId xmlns:a16="http://schemas.microsoft.com/office/drawing/2014/main" id="{24504DF7-F77E-4301-A446-56B6CE1F6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2345C-3915-4C02-A8E0-4F51C185FFDB}"/>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169081779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81DC3-B7E2-4818-B0B5-673C60B0B8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634229-C193-450F-950F-F9D1788E30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923D9-92F6-4CB4-9184-5FC1F8FF188C}"/>
              </a:ext>
            </a:extLst>
          </p:cNvPr>
          <p:cNvSpPr>
            <a:spLocks noGrp="1"/>
          </p:cNvSpPr>
          <p:nvPr>
            <p:ph type="dt" sz="half" idx="10"/>
          </p:nvPr>
        </p:nvSpPr>
        <p:spPr/>
        <p:txBody>
          <a:bodyPr/>
          <a:lstStyle/>
          <a:p>
            <a:fld id="{B9074BA1-05BB-409C-B309-EF1782A8164D}" type="datetimeFigureOut">
              <a:rPr lang="en-US" smtClean="0"/>
              <a:t>1/11/2022</a:t>
            </a:fld>
            <a:endParaRPr lang="en-US"/>
          </a:p>
        </p:txBody>
      </p:sp>
      <p:sp>
        <p:nvSpPr>
          <p:cNvPr id="5" name="Footer Placeholder 4">
            <a:extLst>
              <a:ext uri="{FF2B5EF4-FFF2-40B4-BE49-F238E27FC236}">
                <a16:creationId xmlns:a16="http://schemas.microsoft.com/office/drawing/2014/main" id="{5C33F604-DD20-420B-B2E0-7A714D18F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EEC52-0C7F-4F32-AED3-80918E6E2942}"/>
              </a:ext>
            </a:extLst>
          </p:cNvPr>
          <p:cNvSpPr>
            <a:spLocks noGrp="1"/>
          </p:cNvSpPr>
          <p:nvPr>
            <p:ph type="sldNum" sz="quarter" idx="12"/>
          </p:nvPr>
        </p:nvSpPr>
        <p:spPr/>
        <p:txBody>
          <a:bodyPr/>
          <a:lstStyle/>
          <a:p>
            <a:fld id="{97ADD2CD-795E-40BA-91BF-A8DAF0C6D858}" type="slidenum">
              <a:rPr lang="en-US" smtClean="0"/>
              <a:t>‹#›</a:t>
            </a:fld>
            <a:endParaRPr lang="en-US"/>
          </a:p>
        </p:txBody>
      </p:sp>
    </p:spTree>
    <p:extLst>
      <p:ext uri="{BB962C8B-B14F-4D97-AF65-F5344CB8AC3E}">
        <p14:creationId xmlns:p14="http://schemas.microsoft.com/office/powerpoint/2010/main" val="68589547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D8A4FB-C628-4BA1-A8AB-065299583B9E}" type="datetime1">
              <a:rPr lang="en-US" smtClean="0"/>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60350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66FE3B-C796-4AA3-BCC5-B2782608ECBA}" type="datetime1">
              <a:rPr lang="en-US" smtClean="0"/>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829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D208D3D9-1257-4421-BA0A-5D75613B57D9}"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883393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2028E1E7-D7B4-4112-B817-855B501B82A5}"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4102350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6FF3D016-640B-46EA-8533-C1A9A6126A64}"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731565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B6E0D264-C93C-4106-83B1-4359DAE2FF65}"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141824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 Curv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90CA5819-FBB0-448A-AC23-216E8DDEEC51}"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1291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CC0FEAC3-40E7-42A8-AC30-7FFBFAF78FC1}"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4512967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3A0B5FC2-044D-4291-858F-B216B5D402B8}"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835137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642EAD32-9AC1-4860-9E2A-F1E69C1806AB}"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101350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A74F7EFE-AC5B-4252-9A2D-7F605F6585A4}" type="datetime1">
              <a:rPr lang="en-US" smtClean="0"/>
              <a:t>1/11/2022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502009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 Fanc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7616825"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76168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934E6AD9-5B7C-4D0D-AA52-64DB3524B581}" type="datetime1">
              <a:rPr lang="en-US" smtClean="0"/>
              <a:t>1/11/2022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6116239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B29F-D3A8-4507-A185-087920CF5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BEC65-4040-4994-BC8E-4E58D46164B0}"/>
              </a:ext>
            </a:extLst>
          </p:cNvPr>
          <p:cNvSpPr>
            <a:spLocks noGrp="1"/>
          </p:cNvSpPr>
          <p:nvPr>
            <p:ph type="dt" sz="half" idx="10"/>
          </p:nvPr>
        </p:nvSpPr>
        <p:spPr/>
        <p:txBody>
          <a:bodyPr/>
          <a:lstStyle/>
          <a:p>
            <a:fld id="{F46F0286-0579-4620-9E30-A5CC009AB36D}" type="datetime1">
              <a:rPr lang="en-US" smtClean="0"/>
              <a:t>1/11/2022</a:t>
            </a:fld>
            <a:endParaRPr lang="en-US"/>
          </a:p>
        </p:txBody>
      </p:sp>
      <p:sp>
        <p:nvSpPr>
          <p:cNvPr id="4" name="Footer Placeholder 3">
            <a:extLst>
              <a:ext uri="{FF2B5EF4-FFF2-40B4-BE49-F238E27FC236}">
                <a16:creationId xmlns:a16="http://schemas.microsoft.com/office/drawing/2014/main" id="{A8FC986A-15BC-4EF7-86D9-3B79508D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13EC3-A55D-4085-91EB-6510BDAD3654}"/>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328414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B69C1-0FEC-4094-BC2A-91967171DA40}"/>
              </a:ext>
            </a:extLst>
          </p:cNvPr>
          <p:cNvSpPr>
            <a:spLocks noGrp="1"/>
          </p:cNvSpPr>
          <p:nvPr>
            <p:ph type="dt" sz="half" idx="10"/>
          </p:nvPr>
        </p:nvSpPr>
        <p:spPr/>
        <p:txBody>
          <a:bodyPr/>
          <a:lstStyle/>
          <a:p>
            <a:fld id="{A80A5C3B-301D-4F91-8978-439381D7794F}" type="datetime1">
              <a:rPr lang="en-US" smtClean="0"/>
              <a:t>1/11/2022</a:t>
            </a:fld>
            <a:endParaRPr lang="en-US"/>
          </a:p>
        </p:txBody>
      </p:sp>
      <p:sp>
        <p:nvSpPr>
          <p:cNvPr id="3" name="Footer Placeholder 2">
            <a:extLst>
              <a:ext uri="{FF2B5EF4-FFF2-40B4-BE49-F238E27FC236}">
                <a16:creationId xmlns:a16="http://schemas.microsoft.com/office/drawing/2014/main" id="{8440398E-7121-4543-B38D-409B7F7B3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F3A9-4739-403A-AABF-F775C13DBBC0}"/>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071193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22F8-E41A-4DE3-B605-59E6777383EC}"/>
              </a:ext>
            </a:extLst>
          </p:cNvPr>
          <p:cNvSpPr>
            <a:spLocks noGrp="1"/>
          </p:cNvSpPr>
          <p:nvPr>
            <p:ph type="ctrTitle"/>
          </p:nvPr>
        </p:nvSpPr>
        <p:spPr>
          <a:xfrm>
            <a:off x="4611188" y="1122363"/>
            <a:ext cx="702781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CD2421-A023-4499-9FB7-8E3B33A0C3B4}"/>
              </a:ext>
            </a:extLst>
          </p:cNvPr>
          <p:cNvSpPr>
            <a:spLocks noGrp="1"/>
          </p:cNvSpPr>
          <p:nvPr>
            <p:ph type="subTitle" idx="1"/>
          </p:nvPr>
        </p:nvSpPr>
        <p:spPr>
          <a:xfrm>
            <a:off x="4611188" y="3602038"/>
            <a:ext cx="7027817"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B6449-92F6-4222-8953-D8ED7E6AE3D2}"/>
              </a:ext>
            </a:extLst>
          </p:cNvPr>
          <p:cNvSpPr>
            <a:spLocks noGrp="1"/>
          </p:cNvSpPr>
          <p:nvPr>
            <p:ph type="dt" sz="half" idx="10"/>
          </p:nvPr>
        </p:nvSpPr>
        <p:spPr/>
        <p:txBody>
          <a:bodyPr/>
          <a:lstStyle/>
          <a:p>
            <a:fld id="{2423BB80-4D61-4CC2-BDD8-7B7492AE07E7}" type="datetime1">
              <a:rPr lang="en-US" smtClean="0"/>
              <a:t>1/11/2022</a:t>
            </a:fld>
            <a:endParaRPr lang="en-US"/>
          </a:p>
        </p:txBody>
      </p:sp>
      <p:sp>
        <p:nvSpPr>
          <p:cNvPr id="5" name="Footer Placeholder 4">
            <a:extLst>
              <a:ext uri="{FF2B5EF4-FFF2-40B4-BE49-F238E27FC236}">
                <a16:creationId xmlns:a16="http://schemas.microsoft.com/office/drawing/2014/main" id="{D224B17D-D1E1-4C4A-B4FF-1905E78BC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DD891-E393-4294-9239-A8FB9C7486DC}"/>
              </a:ext>
            </a:extLst>
          </p:cNvPr>
          <p:cNvSpPr>
            <a:spLocks noGrp="1"/>
          </p:cNvSpPr>
          <p:nvPr>
            <p:ph type="sldNum" sz="quarter" idx="12"/>
          </p:nvPr>
        </p:nvSpPr>
        <p:spPr/>
        <p:txBody>
          <a:bodyPr/>
          <a:lstStyle/>
          <a:p>
            <a:fld id="{EFE6D0DB-7C1D-4495-94DC-5D212A17A7E3}" type="slidenum">
              <a:rPr lang="en-US" smtClean="0"/>
              <a:t>‹#›</a:t>
            </a:fld>
            <a:endParaRPr lang="en-US"/>
          </a:p>
        </p:txBody>
      </p:sp>
      <p:pic>
        <p:nvPicPr>
          <p:cNvPr id="8" name="Graphic 7" descr="United States Access Board Logo">
            <a:extLst>
              <a:ext uri="{FF2B5EF4-FFF2-40B4-BE49-F238E27FC236}">
                <a16:creationId xmlns:a16="http://schemas.microsoft.com/office/drawing/2014/main" id="{9C10DC4E-7617-41BE-9E7A-1B9FEB025EA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5234" y="1828801"/>
            <a:ext cx="3216166" cy="3200398"/>
          </a:xfrm>
          <a:prstGeom prst="rect">
            <a:avLst/>
          </a:prstGeom>
        </p:spPr>
      </p:pic>
    </p:spTree>
    <p:extLst>
      <p:ext uri="{BB962C8B-B14F-4D97-AF65-F5344CB8AC3E}">
        <p14:creationId xmlns:p14="http://schemas.microsoft.com/office/powerpoint/2010/main" val="30830101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E8C3621-F560-4012-8722-0520B57A6E35}" type="datetime1">
              <a:rPr lang="en-US" smtClean="0"/>
              <a:t>1/11/2022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076745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72A8AC18-B2FE-4392-B7D1-EB9FE43FB1B7}" type="datetime1">
              <a:rPr lang="en-US" smtClean="0"/>
              <a:t>1/11/2022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607257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A1A8B819-20BD-4EB7-8CC5-DB7BBF3BAB31}" type="datetime1">
              <a:rPr lang="en-US" smtClean="0"/>
              <a:t>1/11/2022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64736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2E485C43-7897-4477-89F3-E395018E19C9}"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23739716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975D7A7-CCD3-47D3-8F06-B059D60B3C61}" type="datetime1">
              <a:rPr lang="en-US" smtClean="0"/>
              <a:t>1/11/2022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335814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E458-38C7-4F7D-9B59-B598AB6C261B}"/>
              </a:ext>
            </a:extLst>
          </p:cNvPr>
          <p:cNvSpPr>
            <a:spLocks noGrp="1"/>
          </p:cNvSpPr>
          <p:nvPr>
            <p:ph type="title"/>
          </p:nvPr>
        </p:nvSpPr>
        <p:spPr>
          <a:xfrm>
            <a:off x="831850" y="101370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B7C2F-F3E2-4EDB-A255-0FCCDE6B56C9}"/>
              </a:ext>
            </a:extLst>
          </p:cNvPr>
          <p:cNvSpPr>
            <a:spLocks noGrp="1"/>
          </p:cNvSpPr>
          <p:nvPr>
            <p:ph type="body" idx="1"/>
          </p:nvPr>
        </p:nvSpPr>
        <p:spPr>
          <a:xfrm>
            <a:off x="831850" y="3893427"/>
            <a:ext cx="10515600" cy="1500187"/>
          </a:xfrm>
        </p:spPr>
        <p:txBody>
          <a:bodyPr>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F143A-3106-403B-B0D5-7EF3B079914B}"/>
              </a:ext>
            </a:extLst>
          </p:cNvPr>
          <p:cNvSpPr>
            <a:spLocks noGrp="1"/>
          </p:cNvSpPr>
          <p:nvPr>
            <p:ph type="dt" sz="half" idx="10"/>
          </p:nvPr>
        </p:nvSpPr>
        <p:spPr/>
        <p:txBody>
          <a:bodyPr/>
          <a:lstStyle/>
          <a:p>
            <a:fld id="{D890C55F-A191-4BD5-B0AF-715A980E6C81}" type="datetime1">
              <a:rPr lang="en-US" smtClean="0"/>
              <a:t>1/11/2022</a:t>
            </a:fld>
            <a:endParaRPr lang="en-US"/>
          </a:p>
        </p:txBody>
      </p:sp>
      <p:sp>
        <p:nvSpPr>
          <p:cNvPr id="5" name="Footer Placeholder 4">
            <a:extLst>
              <a:ext uri="{FF2B5EF4-FFF2-40B4-BE49-F238E27FC236}">
                <a16:creationId xmlns:a16="http://schemas.microsoft.com/office/drawing/2014/main" id="{878628EE-139B-4AD9-8954-B7ED61B76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AD3E5-B6AC-4927-A721-D225382A0580}"/>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0454651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B851E757-9EFE-4FBD-8591-33875A9FFC78}"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9331198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E7390DBE-B796-4D1C-8079-E4ED7D8C152F}"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2276254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B94246CE-1033-41B6-81B8-3429B4CC84C4}"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1649218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AB335FDD-4239-43E8-AF20-E2FC921AF5BB}"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2602644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8B9A52A3-3490-4941-8541-45FC1C960EF8}"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622288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49BDD7EF-A1EC-4B64-AFF2-9D24481C48B4}"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13650485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10441-48F6-44C2-9E23-49ECA788D8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4BA82E-0821-4148-ABAA-1B471117C9EC}"/>
              </a:ext>
            </a:extLst>
          </p:cNvPr>
          <p:cNvSpPr>
            <a:spLocks noGrp="1"/>
          </p:cNvSpPr>
          <p:nvPr>
            <p:ph type="dt" sz="half" idx="10"/>
          </p:nvPr>
        </p:nvSpPr>
        <p:spPr/>
        <p:txBody>
          <a:bodyPr/>
          <a:lstStyle/>
          <a:p>
            <a:fld id="{51D1B3B6-36C4-4FA8-9A88-C77FA74CEE85}" type="datetime1">
              <a:rPr lang="en-US" smtClean="0"/>
              <a:t>1/11/2022</a:t>
            </a:fld>
            <a:endParaRPr lang="en-US"/>
          </a:p>
        </p:txBody>
      </p:sp>
      <p:sp>
        <p:nvSpPr>
          <p:cNvPr id="4" name="Footer Placeholder 3">
            <a:extLst>
              <a:ext uri="{FF2B5EF4-FFF2-40B4-BE49-F238E27FC236}">
                <a16:creationId xmlns:a16="http://schemas.microsoft.com/office/drawing/2014/main" id="{234C0437-85A5-4ECE-ABF3-0874B0BE18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7064DE-7D18-4BA6-851A-74E5554B37F1}"/>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5500913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D06BEA-8227-4DE4-94D3-1027BE6121E0}"/>
              </a:ext>
            </a:extLst>
          </p:cNvPr>
          <p:cNvSpPr>
            <a:spLocks noGrp="1"/>
          </p:cNvSpPr>
          <p:nvPr>
            <p:ph type="dt" sz="half" idx="10"/>
          </p:nvPr>
        </p:nvSpPr>
        <p:spPr/>
        <p:txBody>
          <a:bodyPr/>
          <a:lstStyle/>
          <a:p>
            <a:fld id="{A2ACA073-D5F3-43C5-AB5C-9E2CEEAD5074}" type="datetime1">
              <a:rPr lang="en-US" smtClean="0"/>
              <a:t>1/11/2022</a:t>
            </a:fld>
            <a:endParaRPr lang="en-US"/>
          </a:p>
        </p:txBody>
      </p:sp>
      <p:sp>
        <p:nvSpPr>
          <p:cNvPr id="3" name="Footer Placeholder 2">
            <a:extLst>
              <a:ext uri="{FF2B5EF4-FFF2-40B4-BE49-F238E27FC236}">
                <a16:creationId xmlns:a16="http://schemas.microsoft.com/office/drawing/2014/main" id="{87CCDA62-9F24-40AD-AF17-C14D0292F8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6EB6C0-07CE-429A-B971-8BE56176DBD8}"/>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8657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8EDD503F-5E2E-4758-8A09-E56719D85EC1}"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75293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9DE38A72-21F4-4309-B76E-619F7F275EBE}"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0063915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46CDA80E-BADD-4B6A-89C9-9A7754F41A4C}"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507213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8097671" y="457200"/>
            <a:ext cx="3932237" cy="1600200"/>
          </a:xfrm>
        </p:spPr>
        <p:txBody>
          <a:bodyPr anchor="b"/>
          <a:lstStyle>
            <a:lvl1pPr>
              <a:defRPr sz="32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36729"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8097671" y="2057400"/>
            <a:ext cx="393223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4E53B2BF-C52C-4762-9BAF-00412FA4D4F8}"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62630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1D161898-8072-4100-B7C1-97DB78F3BE0A}"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0218023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506811D0-3F81-4BE3-84D6-66F65CED8AB2}"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47678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 Picture Background">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616CEC29-E6E4-4B1F-8ECA-8E70A0C623FD}"/>
              </a:ext>
            </a:extLst>
          </p:cNvPr>
          <p:cNvSpPr>
            <a:spLocks noGrp="1"/>
          </p:cNvSpPr>
          <p:nvPr>
            <p:ph type="pic" sz="quarter" idx="13"/>
          </p:nvPr>
        </p:nvSpPr>
        <p:spPr>
          <a:xfrm>
            <a:off x="-166688" y="0"/>
            <a:ext cx="12358688" cy="6858000"/>
          </a:xfrm>
          <a:gradFill>
            <a:gsLst>
              <a:gs pos="0">
                <a:schemeClr val="tx2"/>
              </a:gs>
              <a:gs pos="100000">
                <a:srgbClr val="0F1F37"/>
              </a:gs>
            </a:gsLst>
            <a:lin ang="0" scaled="0"/>
          </a:gradFill>
        </p:spPr>
        <p:txBody>
          <a:bodyPr/>
          <a:lstStyle/>
          <a:p>
            <a:r>
              <a:rPr lang="en-US"/>
              <a:t>Click icon to add picture</a:t>
            </a:r>
          </a:p>
        </p:txBody>
      </p:sp>
      <p:sp>
        <p:nvSpPr>
          <p:cNvPr id="8" name="Rectangle 7">
            <a:extLst>
              <a:ext uri="{FF2B5EF4-FFF2-40B4-BE49-F238E27FC236}">
                <a16:creationId xmlns:a16="http://schemas.microsoft.com/office/drawing/2014/main" id="{C59EA4C9-5B77-4E0B-AB1E-4586F8C2FE5E}"/>
              </a:ext>
            </a:extLst>
          </p:cNvPr>
          <p:cNvSpPr/>
          <p:nvPr userDrawn="1"/>
        </p:nvSpPr>
        <p:spPr>
          <a:xfrm>
            <a:off x="5635113" y="438150"/>
            <a:ext cx="5747262" cy="54784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5809F650-EFEA-4265-A948-FAA156EBB5E7}"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6808575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C3783E-A7BD-4C9F-B00B-C8682902936E}"/>
              </a:ext>
            </a:extLst>
          </p:cNvPr>
          <p:cNvSpPr>
            <a:spLocks noGrp="1"/>
          </p:cNvSpPr>
          <p:nvPr>
            <p:ph type="dt" sz="half" idx="10"/>
          </p:nvPr>
        </p:nvSpPr>
        <p:spPr/>
        <p:txBody>
          <a:bodyPr/>
          <a:lstStyle>
            <a:lvl1pPr>
              <a:defRPr/>
            </a:lvl1pPr>
          </a:lstStyle>
          <a:p>
            <a:pPr>
              <a:defRPr/>
            </a:pPr>
            <a:fld id="{36F740AA-EC32-4AB8-8CC3-0574C875E311}" type="datetime1">
              <a:rPr lang="en-US" smtClean="0"/>
              <a:t>1/11/2022</a:t>
            </a:fld>
            <a:endParaRPr lang="en-US"/>
          </a:p>
        </p:txBody>
      </p:sp>
      <p:sp>
        <p:nvSpPr>
          <p:cNvPr id="5" name="Footer Placeholder 4">
            <a:extLst>
              <a:ext uri="{FF2B5EF4-FFF2-40B4-BE49-F238E27FC236}">
                <a16:creationId xmlns:a16="http://schemas.microsoft.com/office/drawing/2014/main" id="{4F80BF8F-6A56-40CA-B1C1-4A583213EBC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D22852B-590D-4549-A09D-9EA61C80F00B}"/>
              </a:ext>
            </a:extLst>
          </p:cNvPr>
          <p:cNvSpPr>
            <a:spLocks noGrp="1"/>
          </p:cNvSpPr>
          <p:nvPr>
            <p:ph type="sldNum" sz="quarter" idx="12"/>
          </p:nvPr>
        </p:nvSpPr>
        <p:spPr/>
        <p:txBody>
          <a:bodyPr/>
          <a:lstStyle>
            <a:lvl1pPr>
              <a:defRPr/>
            </a:lvl1pPr>
          </a:lstStyle>
          <a:p>
            <a:fld id="{A48BB6EE-460A-47D6-B270-22EF7923781D}" type="slidenum">
              <a:rPr lang="en-US" altLang="en-US"/>
              <a:pPr/>
              <a:t>‹#›</a:t>
            </a:fld>
            <a:endParaRPr lang="en-US" altLang="en-US"/>
          </a:p>
        </p:txBody>
      </p:sp>
    </p:spTree>
    <p:extLst>
      <p:ext uri="{BB962C8B-B14F-4D97-AF65-F5344CB8AC3E}">
        <p14:creationId xmlns:p14="http://schemas.microsoft.com/office/powerpoint/2010/main" val="3997280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CDD20-B590-485D-9DB5-735014694A2B}"/>
              </a:ext>
            </a:extLst>
          </p:cNvPr>
          <p:cNvSpPr>
            <a:spLocks noGrp="1"/>
          </p:cNvSpPr>
          <p:nvPr>
            <p:ph type="dt" sz="half" idx="10"/>
          </p:nvPr>
        </p:nvSpPr>
        <p:spPr/>
        <p:txBody>
          <a:bodyPr/>
          <a:lstStyle>
            <a:lvl1pPr>
              <a:defRPr/>
            </a:lvl1pPr>
          </a:lstStyle>
          <a:p>
            <a:pPr>
              <a:defRPr/>
            </a:pPr>
            <a:fld id="{C7993FCB-4655-424D-ABAD-27DD93E74B44}" type="datetime1">
              <a:rPr lang="en-US" smtClean="0"/>
              <a:t>1/11/2022</a:t>
            </a:fld>
            <a:endParaRPr lang="en-US"/>
          </a:p>
        </p:txBody>
      </p:sp>
      <p:sp>
        <p:nvSpPr>
          <p:cNvPr id="5" name="Footer Placeholder 4">
            <a:extLst>
              <a:ext uri="{FF2B5EF4-FFF2-40B4-BE49-F238E27FC236}">
                <a16:creationId xmlns:a16="http://schemas.microsoft.com/office/drawing/2014/main" id="{DCFD1171-2A70-45E8-9A3D-359BA447BA1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FCB37C5-B303-4C82-B66B-CA232531626D}"/>
              </a:ext>
            </a:extLst>
          </p:cNvPr>
          <p:cNvSpPr>
            <a:spLocks noGrp="1"/>
          </p:cNvSpPr>
          <p:nvPr>
            <p:ph type="sldNum" sz="quarter" idx="12"/>
          </p:nvPr>
        </p:nvSpPr>
        <p:spPr/>
        <p:txBody>
          <a:bodyPr/>
          <a:lstStyle>
            <a:lvl1pPr>
              <a:defRPr/>
            </a:lvl1pPr>
          </a:lstStyle>
          <a:p>
            <a:fld id="{02E58BD3-AFA9-407A-A5CA-01E000910C3B}" type="slidenum">
              <a:rPr lang="en-US" altLang="en-US"/>
              <a:pPr/>
              <a:t>‹#›</a:t>
            </a:fld>
            <a:endParaRPr lang="en-US" altLang="en-US"/>
          </a:p>
        </p:txBody>
      </p:sp>
    </p:spTree>
    <p:extLst>
      <p:ext uri="{BB962C8B-B14F-4D97-AF65-F5344CB8AC3E}">
        <p14:creationId xmlns:p14="http://schemas.microsoft.com/office/powerpoint/2010/main" val="19496768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BA6A20-CA71-49D8-88CF-37DFF89E8DD0}"/>
              </a:ext>
            </a:extLst>
          </p:cNvPr>
          <p:cNvSpPr>
            <a:spLocks noGrp="1"/>
          </p:cNvSpPr>
          <p:nvPr>
            <p:ph type="dt" sz="half" idx="10"/>
          </p:nvPr>
        </p:nvSpPr>
        <p:spPr/>
        <p:txBody>
          <a:bodyPr/>
          <a:lstStyle>
            <a:lvl1pPr>
              <a:defRPr/>
            </a:lvl1pPr>
          </a:lstStyle>
          <a:p>
            <a:pPr>
              <a:defRPr/>
            </a:pPr>
            <a:fld id="{297CF709-3899-4481-8E1C-D6DE731C66EF}" type="datetime1">
              <a:rPr lang="en-US" smtClean="0"/>
              <a:t>1/11/2022</a:t>
            </a:fld>
            <a:endParaRPr lang="en-US"/>
          </a:p>
        </p:txBody>
      </p:sp>
      <p:sp>
        <p:nvSpPr>
          <p:cNvPr id="5" name="Footer Placeholder 4">
            <a:extLst>
              <a:ext uri="{FF2B5EF4-FFF2-40B4-BE49-F238E27FC236}">
                <a16:creationId xmlns:a16="http://schemas.microsoft.com/office/drawing/2014/main" id="{B82EEAB1-E13F-466D-B322-61358A6F866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7E5C04C-F85F-4248-BC5F-9908F2E18D6C}"/>
              </a:ext>
            </a:extLst>
          </p:cNvPr>
          <p:cNvSpPr>
            <a:spLocks noGrp="1"/>
          </p:cNvSpPr>
          <p:nvPr>
            <p:ph type="sldNum" sz="quarter" idx="12"/>
          </p:nvPr>
        </p:nvSpPr>
        <p:spPr/>
        <p:txBody>
          <a:bodyPr/>
          <a:lstStyle>
            <a:lvl1pPr>
              <a:defRPr/>
            </a:lvl1pPr>
          </a:lstStyle>
          <a:p>
            <a:fld id="{8D39A912-2C17-4299-8D6F-BBD9B70FF5DD}" type="slidenum">
              <a:rPr lang="en-US" altLang="en-US"/>
              <a:pPr/>
              <a:t>‹#›</a:t>
            </a:fld>
            <a:endParaRPr lang="en-US" altLang="en-US"/>
          </a:p>
        </p:txBody>
      </p:sp>
    </p:spTree>
    <p:extLst>
      <p:ext uri="{BB962C8B-B14F-4D97-AF65-F5344CB8AC3E}">
        <p14:creationId xmlns:p14="http://schemas.microsoft.com/office/powerpoint/2010/main" val="8667150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A5D1571-0A93-4E7E-830B-3FD2FC4A1707}"/>
              </a:ext>
            </a:extLst>
          </p:cNvPr>
          <p:cNvSpPr>
            <a:spLocks noGrp="1"/>
          </p:cNvSpPr>
          <p:nvPr>
            <p:ph type="dt" sz="half" idx="10"/>
          </p:nvPr>
        </p:nvSpPr>
        <p:spPr/>
        <p:txBody>
          <a:bodyPr/>
          <a:lstStyle>
            <a:lvl1pPr>
              <a:defRPr/>
            </a:lvl1pPr>
          </a:lstStyle>
          <a:p>
            <a:pPr>
              <a:defRPr/>
            </a:pPr>
            <a:fld id="{964A36FB-C9C3-4271-9E65-2A9E2B9F2906}" type="datetime1">
              <a:rPr lang="en-US" smtClean="0"/>
              <a:t>1/11/2022</a:t>
            </a:fld>
            <a:endParaRPr lang="en-US"/>
          </a:p>
        </p:txBody>
      </p:sp>
      <p:sp>
        <p:nvSpPr>
          <p:cNvPr id="6" name="Footer Placeholder 4">
            <a:extLst>
              <a:ext uri="{FF2B5EF4-FFF2-40B4-BE49-F238E27FC236}">
                <a16:creationId xmlns:a16="http://schemas.microsoft.com/office/drawing/2014/main" id="{1DB0DE53-C907-4AF0-8976-B19BFC67BB9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86010CF-CD8E-4037-8496-CBFAFEF0617A}"/>
              </a:ext>
            </a:extLst>
          </p:cNvPr>
          <p:cNvSpPr>
            <a:spLocks noGrp="1"/>
          </p:cNvSpPr>
          <p:nvPr>
            <p:ph type="sldNum" sz="quarter" idx="12"/>
          </p:nvPr>
        </p:nvSpPr>
        <p:spPr/>
        <p:txBody>
          <a:bodyPr/>
          <a:lstStyle>
            <a:lvl1pPr>
              <a:defRPr/>
            </a:lvl1pPr>
          </a:lstStyle>
          <a:p>
            <a:fld id="{EED3CFD1-2F01-4AEE-892A-BAC14C437B29}" type="slidenum">
              <a:rPr lang="en-US" altLang="en-US"/>
              <a:pPr/>
              <a:t>‹#›</a:t>
            </a:fld>
            <a:endParaRPr lang="en-US" altLang="en-US"/>
          </a:p>
        </p:txBody>
      </p:sp>
    </p:spTree>
    <p:extLst>
      <p:ext uri="{BB962C8B-B14F-4D97-AF65-F5344CB8AC3E}">
        <p14:creationId xmlns:p14="http://schemas.microsoft.com/office/powerpoint/2010/main" val="3015621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4062E23F-DE9F-4FEE-87BD-8638AA08F263}"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1711324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2521E46-786E-4B71-A368-B0A3DF897139}"/>
              </a:ext>
            </a:extLst>
          </p:cNvPr>
          <p:cNvSpPr>
            <a:spLocks noGrp="1"/>
          </p:cNvSpPr>
          <p:nvPr>
            <p:ph type="dt" sz="half" idx="10"/>
          </p:nvPr>
        </p:nvSpPr>
        <p:spPr/>
        <p:txBody>
          <a:bodyPr/>
          <a:lstStyle>
            <a:lvl1pPr>
              <a:defRPr/>
            </a:lvl1pPr>
          </a:lstStyle>
          <a:p>
            <a:pPr>
              <a:defRPr/>
            </a:pPr>
            <a:fld id="{13E2A095-D432-484C-9B93-8DBCC99F0F7D}" type="datetime1">
              <a:rPr lang="en-US" smtClean="0"/>
              <a:t>1/11/2022</a:t>
            </a:fld>
            <a:endParaRPr lang="en-US"/>
          </a:p>
        </p:txBody>
      </p:sp>
      <p:sp>
        <p:nvSpPr>
          <p:cNvPr id="8" name="Footer Placeholder 4">
            <a:extLst>
              <a:ext uri="{FF2B5EF4-FFF2-40B4-BE49-F238E27FC236}">
                <a16:creationId xmlns:a16="http://schemas.microsoft.com/office/drawing/2014/main" id="{7C47AE3B-320F-4317-A0C0-890DBA98865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ABFADD7-9010-48BB-98D1-25D940B12BA0}"/>
              </a:ext>
            </a:extLst>
          </p:cNvPr>
          <p:cNvSpPr>
            <a:spLocks noGrp="1"/>
          </p:cNvSpPr>
          <p:nvPr>
            <p:ph type="sldNum" sz="quarter" idx="12"/>
          </p:nvPr>
        </p:nvSpPr>
        <p:spPr/>
        <p:txBody>
          <a:bodyPr/>
          <a:lstStyle>
            <a:lvl1pPr>
              <a:defRPr/>
            </a:lvl1pPr>
          </a:lstStyle>
          <a:p>
            <a:fld id="{F9550879-E5D3-4A9A-BF88-11DC2FC05529}" type="slidenum">
              <a:rPr lang="en-US" altLang="en-US"/>
              <a:pPr/>
              <a:t>‹#›</a:t>
            </a:fld>
            <a:endParaRPr lang="en-US" altLang="en-US"/>
          </a:p>
        </p:txBody>
      </p:sp>
    </p:spTree>
    <p:extLst>
      <p:ext uri="{BB962C8B-B14F-4D97-AF65-F5344CB8AC3E}">
        <p14:creationId xmlns:p14="http://schemas.microsoft.com/office/powerpoint/2010/main" val="18610059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65742868-409E-4BC0-8145-73989AD59E71}"/>
              </a:ext>
            </a:extLst>
          </p:cNvPr>
          <p:cNvSpPr>
            <a:spLocks noGrp="1"/>
          </p:cNvSpPr>
          <p:nvPr>
            <p:ph type="dt" sz="half" idx="10"/>
          </p:nvPr>
        </p:nvSpPr>
        <p:spPr/>
        <p:txBody>
          <a:bodyPr/>
          <a:lstStyle>
            <a:lvl1pPr>
              <a:defRPr/>
            </a:lvl1pPr>
          </a:lstStyle>
          <a:p>
            <a:pPr>
              <a:defRPr/>
            </a:pPr>
            <a:fld id="{FFC04284-33C1-4124-820B-8C6C76353ACD}" type="datetime1">
              <a:rPr lang="en-US" smtClean="0"/>
              <a:t>1/11/2022</a:t>
            </a:fld>
            <a:endParaRPr lang="en-US"/>
          </a:p>
        </p:txBody>
      </p:sp>
      <p:sp>
        <p:nvSpPr>
          <p:cNvPr id="4" name="Footer Placeholder 4">
            <a:extLst>
              <a:ext uri="{FF2B5EF4-FFF2-40B4-BE49-F238E27FC236}">
                <a16:creationId xmlns:a16="http://schemas.microsoft.com/office/drawing/2014/main" id="{B85248A8-2BA7-4AD2-83AE-4066AA4E583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7D6E503-0E2A-44C2-96DC-9087B1251498}"/>
              </a:ext>
            </a:extLst>
          </p:cNvPr>
          <p:cNvSpPr>
            <a:spLocks noGrp="1"/>
          </p:cNvSpPr>
          <p:nvPr>
            <p:ph type="sldNum" sz="quarter" idx="12"/>
          </p:nvPr>
        </p:nvSpPr>
        <p:spPr/>
        <p:txBody>
          <a:bodyPr/>
          <a:lstStyle>
            <a:lvl1pPr>
              <a:defRPr/>
            </a:lvl1pPr>
          </a:lstStyle>
          <a:p>
            <a:fld id="{8CD238B0-4649-49BD-A134-D3B28152B040}" type="slidenum">
              <a:rPr lang="en-US" altLang="en-US"/>
              <a:pPr/>
              <a:t>‹#›</a:t>
            </a:fld>
            <a:endParaRPr lang="en-US" altLang="en-US"/>
          </a:p>
        </p:txBody>
      </p:sp>
    </p:spTree>
    <p:extLst>
      <p:ext uri="{BB962C8B-B14F-4D97-AF65-F5344CB8AC3E}">
        <p14:creationId xmlns:p14="http://schemas.microsoft.com/office/powerpoint/2010/main" val="32075317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9A3C98B-FCB1-4641-A7F9-D344147B1794}"/>
              </a:ext>
            </a:extLst>
          </p:cNvPr>
          <p:cNvSpPr>
            <a:spLocks noGrp="1"/>
          </p:cNvSpPr>
          <p:nvPr>
            <p:ph type="dt" sz="half" idx="10"/>
          </p:nvPr>
        </p:nvSpPr>
        <p:spPr/>
        <p:txBody>
          <a:bodyPr/>
          <a:lstStyle>
            <a:lvl1pPr>
              <a:defRPr/>
            </a:lvl1pPr>
          </a:lstStyle>
          <a:p>
            <a:pPr>
              <a:defRPr/>
            </a:pPr>
            <a:fld id="{29E2BD9B-E38F-4046-850F-B847FC3ECC2C}" type="datetime1">
              <a:rPr lang="en-US" smtClean="0"/>
              <a:t>1/11/2022</a:t>
            </a:fld>
            <a:endParaRPr lang="en-US"/>
          </a:p>
        </p:txBody>
      </p:sp>
      <p:sp>
        <p:nvSpPr>
          <p:cNvPr id="3" name="Footer Placeholder 4">
            <a:extLst>
              <a:ext uri="{FF2B5EF4-FFF2-40B4-BE49-F238E27FC236}">
                <a16:creationId xmlns:a16="http://schemas.microsoft.com/office/drawing/2014/main" id="{E841F318-7EE6-440D-93FE-ED989F51DB2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F85B64C-A86C-48EE-ABFB-8CC460C10318}"/>
              </a:ext>
            </a:extLst>
          </p:cNvPr>
          <p:cNvSpPr>
            <a:spLocks noGrp="1"/>
          </p:cNvSpPr>
          <p:nvPr>
            <p:ph type="sldNum" sz="quarter" idx="12"/>
          </p:nvPr>
        </p:nvSpPr>
        <p:spPr/>
        <p:txBody>
          <a:bodyPr/>
          <a:lstStyle>
            <a:lvl1pPr>
              <a:defRPr/>
            </a:lvl1pPr>
          </a:lstStyle>
          <a:p>
            <a:fld id="{24AD6FEA-6999-4451-803B-75786259855B}" type="slidenum">
              <a:rPr lang="en-US" altLang="en-US"/>
              <a:pPr/>
              <a:t>‹#›</a:t>
            </a:fld>
            <a:endParaRPr lang="en-US" altLang="en-US"/>
          </a:p>
        </p:txBody>
      </p:sp>
    </p:spTree>
    <p:extLst>
      <p:ext uri="{BB962C8B-B14F-4D97-AF65-F5344CB8AC3E}">
        <p14:creationId xmlns:p14="http://schemas.microsoft.com/office/powerpoint/2010/main" val="3104164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C54D15A4-A388-4786-86A8-08AA6FB30F39}"/>
              </a:ext>
            </a:extLst>
          </p:cNvPr>
          <p:cNvSpPr>
            <a:spLocks noGrp="1"/>
          </p:cNvSpPr>
          <p:nvPr>
            <p:ph type="dt" sz="half" idx="10"/>
          </p:nvPr>
        </p:nvSpPr>
        <p:spPr/>
        <p:txBody>
          <a:bodyPr/>
          <a:lstStyle>
            <a:lvl1pPr>
              <a:defRPr/>
            </a:lvl1pPr>
          </a:lstStyle>
          <a:p>
            <a:pPr>
              <a:defRPr/>
            </a:pPr>
            <a:fld id="{48A96467-07B2-4806-9AB5-C14FD7BB9F70}" type="datetime1">
              <a:rPr lang="en-US" smtClean="0"/>
              <a:t>1/11/2022</a:t>
            </a:fld>
            <a:endParaRPr lang="en-US"/>
          </a:p>
        </p:txBody>
      </p:sp>
      <p:sp>
        <p:nvSpPr>
          <p:cNvPr id="6" name="Footer Placeholder 4">
            <a:extLst>
              <a:ext uri="{FF2B5EF4-FFF2-40B4-BE49-F238E27FC236}">
                <a16:creationId xmlns:a16="http://schemas.microsoft.com/office/drawing/2014/main" id="{FBC8560C-C2F7-4809-BFD7-EA3B378FB2F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F646F2A-DA50-4619-ADB2-F9381132F0EF}"/>
              </a:ext>
            </a:extLst>
          </p:cNvPr>
          <p:cNvSpPr>
            <a:spLocks noGrp="1"/>
          </p:cNvSpPr>
          <p:nvPr>
            <p:ph type="sldNum" sz="quarter" idx="12"/>
          </p:nvPr>
        </p:nvSpPr>
        <p:spPr/>
        <p:txBody>
          <a:bodyPr/>
          <a:lstStyle>
            <a:lvl1pPr>
              <a:defRPr/>
            </a:lvl1pPr>
          </a:lstStyle>
          <a:p>
            <a:fld id="{2FC9B7A8-DE4E-4C5B-9209-0AA3C403BE19}" type="slidenum">
              <a:rPr lang="en-US" altLang="en-US"/>
              <a:pPr/>
              <a:t>‹#›</a:t>
            </a:fld>
            <a:endParaRPr lang="en-US" altLang="en-US"/>
          </a:p>
        </p:txBody>
      </p:sp>
    </p:spTree>
    <p:extLst>
      <p:ext uri="{BB962C8B-B14F-4D97-AF65-F5344CB8AC3E}">
        <p14:creationId xmlns:p14="http://schemas.microsoft.com/office/powerpoint/2010/main" val="2510134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32C48DB0-50D3-45F3-9882-652C1E778C4B}"/>
              </a:ext>
            </a:extLst>
          </p:cNvPr>
          <p:cNvSpPr>
            <a:spLocks noGrp="1"/>
          </p:cNvSpPr>
          <p:nvPr>
            <p:ph type="dt" sz="half" idx="10"/>
          </p:nvPr>
        </p:nvSpPr>
        <p:spPr/>
        <p:txBody>
          <a:bodyPr/>
          <a:lstStyle>
            <a:lvl1pPr>
              <a:defRPr/>
            </a:lvl1pPr>
          </a:lstStyle>
          <a:p>
            <a:pPr>
              <a:defRPr/>
            </a:pPr>
            <a:fld id="{8340936C-AC2A-49EF-9F1C-8CF4D099539D}" type="datetime1">
              <a:rPr lang="en-US" smtClean="0"/>
              <a:t>1/11/2022</a:t>
            </a:fld>
            <a:endParaRPr lang="en-US"/>
          </a:p>
        </p:txBody>
      </p:sp>
      <p:sp>
        <p:nvSpPr>
          <p:cNvPr id="6" name="Footer Placeholder 4">
            <a:extLst>
              <a:ext uri="{FF2B5EF4-FFF2-40B4-BE49-F238E27FC236}">
                <a16:creationId xmlns:a16="http://schemas.microsoft.com/office/drawing/2014/main" id="{CAAA4FC3-62F1-4ADA-A97A-5BD353DD51A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01EC404-1FD9-4D85-BEB0-9D2D4F73A3A8}"/>
              </a:ext>
            </a:extLst>
          </p:cNvPr>
          <p:cNvSpPr>
            <a:spLocks noGrp="1"/>
          </p:cNvSpPr>
          <p:nvPr>
            <p:ph type="sldNum" sz="quarter" idx="12"/>
          </p:nvPr>
        </p:nvSpPr>
        <p:spPr/>
        <p:txBody>
          <a:bodyPr/>
          <a:lstStyle>
            <a:lvl1pPr>
              <a:defRPr/>
            </a:lvl1pPr>
          </a:lstStyle>
          <a:p>
            <a:fld id="{416F9DC7-9644-4DED-B3CA-016374B31CC4}" type="slidenum">
              <a:rPr lang="en-US" altLang="en-US"/>
              <a:pPr/>
              <a:t>‹#›</a:t>
            </a:fld>
            <a:endParaRPr lang="en-US" altLang="en-US"/>
          </a:p>
        </p:txBody>
      </p:sp>
    </p:spTree>
    <p:extLst>
      <p:ext uri="{BB962C8B-B14F-4D97-AF65-F5344CB8AC3E}">
        <p14:creationId xmlns:p14="http://schemas.microsoft.com/office/powerpoint/2010/main" val="26777685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B022F-16E3-4970-8E2C-C721C25A9EA3}"/>
              </a:ext>
            </a:extLst>
          </p:cNvPr>
          <p:cNvSpPr>
            <a:spLocks noGrp="1"/>
          </p:cNvSpPr>
          <p:nvPr>
            <p:ph type="dt" sz="half" idx="10"/>
          </p:nvPr>
        </p:nvSpPr>
        <p:spPr/>
        <p:txBody>
          <a:bodyPr/>
          <a:lstStyle>
            <a:lvl1pPr>
              <a:defRPr/>
            </a:lvl1pPr>
          </a:lstStyle>
          <a:p>
            <a:pPr>
              <a:defRPr/>
            </a:pPr>
            <a:fld id="{AE9BFED2-EC61-49C2-9138-8B059B31CF39}" type="datetime1">
              <a:rPr lang="en-US" smtClean="0"/>
              <a:t>1/11/2022</a:t>
            </a:fld>
            <a:endParaRPr lang="en-US"/>
          </a:p>
        </p:txBody>
      </p:sp>
      <p:sp>
        <p:nvSpPr>
          <p:cNvPr id="5" name="Footer Placeholder 4">
            <a:extLst>
              <a:ext uri="{FF2B5EF4-FFF2-40B4-BE49-F238E27FC236}">
                <a16:creationId xmlns:a16="http://schemas.microsoft.com/office/drawing/2014/main" id="{ADC8BD5C-47EA-481F-A204-8BD180C4556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E1F5C95-95E5-44CF-91C3-CE7F807375D4}"/>
              </a:ext>
            </a:extLst>
          </p:cNvPr>
          <p:cNvSpPr>
            <a:spLocks noGrp="1"/>
          </p:cNvSpPr>
          <p:nvPr>
            <p:ph type="sldNum" sz="quarter" idx="12"/>
          </p:nvPr>
        </p:nvSpPr>
        <p:spPr/>
        <p:txBody>
          <a:bodyPr/>
          <a:lstStyle>
            <a:lvl1pPr>
              <a:defRPr/>
            </a:lvl1pPr>
          </a:lstStyle>
          <a:p>
            <a:fld id="{7890810E-7ED5-49D6-898D-ADE9D515B9B1}" type="slidenum">
              <a:rPr lang="en-US" altLang="en-US"/>
              <a:pPr/>
              <a:t>‹#›</a:t>
            </a:fld>
            <a:endParaRPr lang="en-US" altLang="en-US"/>
          </a:p>
        </p:txBody>
      </p:sp>
    </p:spTree>
    <p:extLst>
      <p:ext uri="{BB962C8B-B14F-4D97-AF65-F5344CB8AC3E}">
        <p14:creationId xmlns:p14="http://schemas.microsoft.com/office/powerpoint/2010/main" val="6818026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19CC9F-2E87-4071-A0A5-620653A764A4}"/>
              </a:ext>
            </a:extLst>
          </p:cNvPr>
          <p:cNvSpPr>
            <a:spLocks noGrp="1"/>
          </p:cNvSpPr>
          <p:nvPr>
            <p:ph type="dt" sz="half" idx="10"/>
          </p:nvPr>
        </p:nvSpPr>
        <p:spPr/>
        <p:txBody>
          <a:bodyPr/>
          <a:lstStyle>
            <a:lvl1pPr>
              <a:defRPr/>
            </a:lvl1pPr>
          </a:lstStyle>
          <a:p>
            <a:pPr>
              <a:defRPr/>
            </a:pPr>
            <a:fld id="{A1F8B1D6-A4EA-48B1-AEA5-CD1EEED79716}" type="datetime1">
              <a:rPr lang="en-US" smtClean="0"/>
              <a:t>1/11/2022</a:t>
            </a:fld>
            <a:endParaRPr lang="en-US"/>
          </a:p>
        </p:txBody>
      </p:sp>
      <p:sp>
        <p:nvSpPr>
          <p:cNvPr id="5" name="Footer Placeholder 4">
            <a:extLst>
              <a:ext uri="{FF2B5EF4-FFF2-40B4-BE49-F238E27FC236}">
                <a16:creationId xmlns:a16="http://schemas.microsoft.com/office/drawing/2014/main" id="{DEB82091-E7EA-4D14-8283-819801B39F1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A499271-EB60-49E3-89B5-4835EB8A9CDA}"/>
              </a:ext>
            </a:extLst>
          </p:cNvPr>
          <p:cNvSpPr>
            <a:spLocks noGrp="1"/>
          </p:cNvSpPr>
          <p:nvPr>
            <p:ph type="sldNum" sz="quarter" idx="12"/>
          </p:nvPr>
        </p:nvSpPr>
        <p:spPr/>
        <p:txBody>
          <a:bodyPr/>
          <a:lstStyle>
            <a:lvl1pPr>
              <a:defRPr/>
            </a:lvl1pPr>
          </a:lstStyle>
          <a:p>
            <a:fld id="{5442BEF9-27A7-4A5A-B270-71C2C7B7BB55}" type="slidenum">
              <a:rPr lang="en-US" altLang="en-US"/>
              <a:pPr/>
              <a:t>‹#›</a:t>
            </a:fld>
            <a:endParaRPr lang="en-US" altLang="en-US"/>
          </a:p>
        </p:txBody>
      </p:sp>
    </p:spTree>
    <p:extLst>
      <p:ext uri="{BB962C8B-B14F-4D97-AF65-F5344CB8AC3E}">
        <p14:creationId xmlns:p14="http://schemas.microsoft.com/office/powerpoint/2010/main" val="1991556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B94AD-7748-4EBF-8193-827D11F3AF82}"/>
              </a:ext>
            </a:extLst>
          </p:cNvPr>
          <p:cNvSpPr>
            <a:spLocks noGrp="1"/>
          </p:cNvSpPr>
          <p:nvPr>
            <p:ph type="ctrTitle"/>
          </p:nvPr>
        </p:nvSpPr>
        <p:spPr>
          <a:xfrm>
            <a:off x="518651" y="1122363"/>
            <a:ext cx="6944033"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B96F110E-8CE2-4F8F-BB7E-0DFEDE5C1A96}"/>
              </a:ext>
            </a:extLst>
          </p:cNvPr>
          <p:cNvSpPr>
            <a:spLocks noGrp="1"/>
          </p:cNvSpPr>
          <p:nvPr>
            <p:ph type="subTitle" idx="1"/>
          </p:nvPr>
        </p:nvSpPr>
        <p:spPr>
          <a:xfrm>
            <a:off x="518651" y="3602038"/>
            <a:ext cx="6944033"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A73046-CF6A-4C43-A415-D5804CA0C946}"/>
              </a:ext>
            </a:extLst>
          </p:cNvPr>
          <p:cNvSpPr>
            <a:spLocks noGrp="1"/>
          </p:cNvSpPr>
          <p:nvPr>
            <p:ph type="dt" sz="half" idx="10"/>
          </p:nvPr>
        </p:nvSpPr>
        <p:spPr/>
        <p:txBody>
          <a:bodyPr/>
          <a:lstStyle/>
          <a:p>
            <a:fld id="{E3301BAB-16CF-47F9-9EAA-D89C1505E89B}" type="datetime1">
              <a:rPr lang="en-US" smtClean="0"/>
              <a:t>1/11/2022</a:t>
            </a:fld>
            <a:endParaRPr lang="en-US"/>
          </a:p>
        </p:txBody>
      </p:sp>
      <p:sp>
        <p:nvSpPr>
          <p:cNvPr id="5" name="Footer Placeholder 4">
            <a:extLst>
              <a:ext uri="{FF2B5EF4-FFF2-40B4-BE49-F238E27FC236}">
                <a16:creationId xmlns:a16="http://schemas.microsoft.com/office/drawing/2014/main" id="{A77A26CD-49AD-40C1-98D6-6394994C7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EDC7F-4E9B-4418-A8DB-DB5A0C082C2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768032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85FD9FC3-B586-44E2-A3DB-90ACDB9F6C8A}"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1706094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AC2E4B5C-39EB-4A29-8272-319903228D24}"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019475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Small Logo with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DEC0D7C0-A2A5-44A8-9824-8F2C4D771D25}"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8313386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2019-9409-49D2-AF10-6DA6878C599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p:txBody>
          <a:bodyPr/>
          <a:lstStyle/>
          <a:p>
            <a:fld id="{D9C65FB0-AA5F-4784-9FC2-04D17DDE27E9}"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9437791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ECC1A65D-0F41-4913-A853-8D6166D453AC}"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779905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 Small Logo with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8F205-D595-445B-A84D-221110BDA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CDFB07-A2A7-46F6-95CB-66C967477C71}"/>
              </a:ext>
            </a:extLst>
          </p:cNvPr>
          <p:cNvSpPr>
            <a:spLocks noGrp="1"/>
          </p:cNvSpPr>
          <p:nvPr>
            <p:ph type="dt" sz="half" idx="10"/>
          </p:nvPr>
        </p:nvSpPr>
        <p:spPr>
          <a:xfrm>
            <a:off x="1750142" y="6356350"/>
            <a:ext cx="1831258" cy="365125"/>
          </a:xfrm>
        </p:spPr>
        <p:txBody>
          <a:bodyPr/>
          <a:lstStyle/>
          <a:p>
            <a:fld id="{E04BA8B2-9370-4D93-BD63-B951AA5B17BB}" type="datetime1">
              <a:rPr lang="en-US" smtClean="0"/>
              <a:t>1/11/2022</a:t>
            </a:fld>
            <a:endParaRPr lang="en-US"/>
          </a:p>
        </p:txBody>
      </p:sp>
      <p:sp>
        <p:nvSpPr>
          <p:cNvPr id="5" name="Footer Placeholder 4">
            <a:extLst>
              <a:ext uri="{FF2B5EF4-FFF2-40B4-BE49-F238E27FC236}">
                <a16:creationId xmlns:a16="http://schemas.microsoft.com/office/drawing/2014/main" id="{37B2C36E-829F-45AD-91E3-E102B60DA2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CC10F4-0C9A-4D8D-BBDD-2B072FD9518A}"/>
              </a:ext>
            </a:extLst>
          </p:cNvPr>
          <p:cNvSpPr>
            <a:spLocks noGrp="1"/>
          </p:cNvSpPr>
          <p:nvPr>
            <p:ph type="sldNum" sz="quarter" idx="12"/>
          </p:nvPr>
        </p:nvSpPr>
        <p:spPr/>
        <p:txBody>
          <a:bodyPr/>
          <a:lstStyle/>
          <a:p>
            <a:fld id="{8DC63C13-3CB5-41DF-87A9-439A56BB01FD}" type="slidenum">
              <a:rPr lang="en-US" smtClean="0"/>
              <a:t>‹#›</a:t>
            </a:fld>
            <a:endParaRPr lang="en-US"/>
          </a:p>
        </p:txBody>
      </p:sp>
      <p:sp>
        <p:nvSpPr>
          <p:cNvPr id="7" name="Title Placeholder 1">
            <a:extLst>
              <a:ext uri="{FF2B5EF4-FFF2-40B4-BE49-F238E27FC236}">
                <a16:creationId xmlns:a16="http://schemas.microsoft.com/office/drawing/2014/main" id="{E16F5AFF-8809-4E5D-8B9A-CF613C6CDBAB}"/>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41563636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156E7764-E527-4017-B8A3-1DAA3B284940}"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544881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6AB0071C-CC30-4E5A-AC57-0CF7DB2ABFDD}"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6883615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4DEE0658-1979-4D60-9505-5F112E8BB0B9}"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43685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8" name="Date Placeholder 3">
            <a:extLst>
              <a:ext uri="{FF2B5EF4-FFF2-40B4-BE49-F238E27FC236}">
                <a16:creationId xmlns:a16="http://schemas.microsoft.com/office/drawing/2014/main" id="{AC271C23-F1C9-46B9-B62B-0178F1ACB97D}"/>
              </a:ext>
            </a:extLst>
          </p:cNvPr>
          <p:cNvSpPr>
            <a:spLocks noGrp="1"/>
          </p:cNvSpPr>
          <p:nvPr>
            <p:ph type="dt" sz="half" idx="10"/>
          </p:nvPr>
        </p:nvSpPr>
        <p:spPr>
          <a:xfrm>
            <a:off x="1750142" y="6356350"/>
            <a:ext cx="1831258" cy="365125"/>
          </a:xfrm>
        </p:spPr>
        <p:txBody>
          <a:bodyPr/>
          <a:lstStyle/>
          <a:p>
            <a:fld id="{AA0C0F08-FAC1-4D87-AACB-C8AE2575BC91}" type="datetime1">
              <a:rPr lang="en-US" smtClean="0"/>
              <a:t>1/11/2022</a:t>
            </a:fld>
            <a:endParaRPr lang="en-US"/>
          </a:p>
        </p:txBody>
      </p:sp>
    </p:spTree>
    <p:extLst>
      <p:ext uri="{BB962C8B-B14F-4D97-AF65-F5344CB8AC3E}">
        <p14:creationId xmlns:p14="http://schemas.microsoft.com/office/powerpoint/2010/main" val="1725779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24B7F861-9FAF-476E-B775-D7DB29E015D9}"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431612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mparis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3C20B0A1-D174-4F68-8F19-A7C945B7E6DB}"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40053408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mparison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1D613D0-C53F-4161-82FF-6367BF54C2D4}"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928710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BB97137C-3C1F-4942-ACF9-467BD3F63C9B}"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2195401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mparison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4A0EB26B-D381-45B3-838D-5DA995037274}"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bg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29170909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arison - Large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22C5BD3C-2D7B-421E-9699-22DD1E2EDBB2}"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078345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 Small Logo Ba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4DF82B-997A-4077-A381-06F26740C5E6}"/>
              </a:ext>
            </a:extLst>
          </p:cNvPr>
          <p:cNvSpPr>
            <a:spLocks noGrp="1"/>
          </p:cNvSpPr>
          <p:nvPr>
            <p:ph sz="half" idx="2"/>
          </p:nvPr>
        </p:nvSpPr>
        <p:spPr>
          <a:xfrm>
            <a:off x="839788" y="180903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CAE89E9-3CE2-4F72-91B5-18FB2A2143DA}"/>
              </a:ext>
            </a:extLst>
          </p:cNvPr>
          <p:cNvSpPr>
            <a:spLocks noGrp="1"/>
          </p:cNvSpPr>
          <p:nvPr>
            <p:ph sz="quarter" idx="4"/>
          </p:nvPr>
        </p:nvSpPr>
        <p:spPr>
          <a:xfrm>
            <a:off x="6172200" y="180903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27E41A-0B95-45FB-9104-77953313C2B8}"/>
              </a:ext>
            </a:extLst>
          </p:cNvPr>
          <p:cNvSpPr>
            <a:spLocks noGrp="1"/>
          </p:cNvSpPr>
          <p:nvPr>
            <p:ph type="dt" sz="half" idx="10"/>
          </p:nvPr>
        </p:nvSpPr>
        <p:spPr/>
        <p:txBody>
          <a:bodyPr/>
          <a:lstStyle/>
          <a:p>
            <a:fld id="{1586E786-3F9A-41EE-B15A-2E05C5C7B059}" type="datetime1">
              <a:rPr lang="en-US" smtClean="0"/>
              <a:t>1/11/2022</a:t>
            </a:fld>
            <a:endParaRPr lang="en-US"/>
          </a:p>
        </p:txBody>
      </p:sp>
      <p:sp>
        <p:nvSpPr>
          <p:cNvPr id="8" name="Footer Placeholder 7">
            <a:extLst>
              <a:ext uri="{FF2B5EF4-FFF2-40B4-BE49-F238E27FC236}">
                <a16:creationId xmlns:a16="http://schemas.microsoft.com/office/drawing/2014/main" id="{94BFF1A5-AE50-49BC-823C-EC7F840EB5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F4EBEE-B8B0-4468-8328-64324E33311B}"/>
              </a:ext>
            </a:extLst>
          </p:cNvPr>
          <p:cNvSpPr>
            <a:spLocks noGrp="1"/>
          </p:cNvSpPr>
          <p:nvPr>
            <p:ph type="sldNum" sz="quarter" idx="12"/>
          </p:nvPr>
        </p:nvSpPr>
        <p:spPr/>
        <p:txBody>
          <a:bodyPr/>
          <a:lstStyle/>
          <a:p>
            <a:fld id="{EFE6D0DB-7C1D-4495-94DC-5D212A17A7E3}" type="slidenum">
              <a:rPr lang="en-US" smtClean="0"/>
              <a:t>‹#›</a:t>
            </a:fld>
            <a:endParaRPr lang="en-US"/>
          </a:p>
        </p:txBody>
      </p:sp>
      <p:sp>
        <p:nvSpPr>
          <p:cNvPr id="10" name="Title 1">
            <a:extLst>
              <a:ext uri="{FF2B5EF4-FFF2-40B4-BE49-F238E27FC236}">
                <a16:creationId xmlns:a16="http://schemas.microsoft.com/office/drawing/2014/main" id="{51B753B0-EFDA-46C8-8DCF-FA48DBEFFDBE}"/>
              </a:ext>
            </a:extLst>
          </p:cNvPr>
          <p:cNvSpPr>
            <a:spLocks noGrp="1"/>
          </p:cNvSpPr>
          <p:nvPr>
            <p:ph type="title"/>
          </p:nvPr>
        </p:nvSpPr>
        <p:spPr>
          <a:xfrm>
            <a:off x="838200" y="187701"/>
            <a:ext cx="10515600" cy="1325563"/>
          </a:xfrm>
        </p:spPr>
        <p:txBody>
          <a:bodyPr/>
          <a:lstStyle>
            <a:lvl1pPr>
              <a:defRPr>
                <a:solidFill>
                  <a:schemeClr val="tx1"/>
                </a:solidFill>
              </a:defRPr>
            </a:lvl1pPr>
          </a:lstStyle>
          <a:p>
            <a:r>
              <a:rPr lang="en-US"/>
              <a:t>Click to edit Master title style</a:t>
            </a:r>
          </a:p>
        </p:txBody>
      </p:sp>
      <p:sp>
        <p:nvSpPr>
          <p:cNvPr id="13" name="Content Placeholder 3">
            <a:extLst>
              <a:ext uri="{FF2B5EF4-FFF2-40B4-BE49-F238E27FC236}">
                <a16:creationId xmlns:a16="http://schemas.microsoft.com/office/drawing/2014/main" id="{55BD671F-C462-41D3-B365-5E6242E9FBEC}"/>
              </a:ext>
            </a:extLst>
          </p:cNvPr>
          <p:cNvSpPr>
            <a:spLocks noGrp="1"/>
          </p:cNvSpPr>
          <p:nvPr>
            <p:ph sz="half" idx="13"/>
          </p:nvPr>
        </p:nvSpPr>
        <p:spPr>
          <a:xfrm>
            <a:off x="839788" y="5493934"/>
            <a:ext cx="5157787"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
        <p:nvSpPr>
          <p:cNvPr id="14" name="Content Placeholder 5">
            <a:extLst>
              <a:ext uri="{FF2B5EF4-FFF2-40B4-BE49-F238E27FC236}">
                <a16:creationId xmlns:a16="http://schemas.microsoft.com/office/drawing/2014/main" id="{436B35EC-C6BD-411E-A6AD-D50705BE1900}"/>
              </a:ext>
            </a:extLst>
          </p:cNvPr>
          <p:cNvSpPr>
            <a:spLocks noGrp="1"/>
          </p:cNvSpPr>
          <p:nvPr>
            <p:ph sz="quarter" idx="14"/>
          </p:nvPr>
        </p:nvSpPr>
        <p:spPr>
          <a:xfrm>
            <a:off x="6172200" y="5493934"/>
            <a:ext cx="5183188" cy="702150"/>
          </a:xfrm>
        </p:spPr>
        <p:txBody>
          <a:bodyPr>
            <a:noAutofit/>
          </a:bodyPr>
          <a:lstStyle>
            <a:lvl1pPr marL="0" indent="0" algn="ctr">
              <a:buNone/>
              <a:defRPr sz="2800"/>
            </a:lvl1pPr>
            <a:lvl2pPr marL="457200" indent="0" algn="ctr">
              <a:buNone/>
              <a:defRPr sz="2800"/>
            </a:lvl2pPr>
            <a:lvl3pPr marL="914400" indent="0" algn="ctr">
              <a:buNone/>
              <a:defRPr sz="2800"/>
            </a:lvl3pPr>
            <a:lvl4pPr marL="1371600" indent="0" algn="ctr">
              <a:buNone/>
              <a:defRPr sz="2800"/>
            </a:lvl4pPr>
            <a:lvl5pPr marL="1828800" indent="0" algn="ctr">
              <a:buNone/>
              <a:defRPr sz="2800"/>
            </a:lvl5pPr>
          </a:lstStyle>
          <a:p>
            <a:pPr lvl="0"/>
            <a:r>
              <a:rPr lang="en-US"/>
              <a:t>Click to edit Master text styles</a:t>
            </a:r>
          </a:p>
        </p:txBody>
      </p:sp>
    </p:spTree>
    <p:extLst>
      <p:ext uri="{BB962C8B-B14F-4D97-AF65-F5344CB8AC3E}">
        <p14:creationId xmlns:p14="http://schemas.microsoft.com/office/powerpoint/2010/main" val="36150954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F36C0B74-062D-4BF1-8C54-C3F44F25ACAC}"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546089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 Curv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A5BE6-7CEC-4E14-A8D4-B04E5ED34EC6}"/>
              </a:ext>
            </a:extLst>
          </p:cNvPr>
          <p:cNvSpPr>
            <a:spLocks noGrp="1"/>
          </p:cNvSpPr>
          <p:nvPr>
            <p:ph type="title"/>
          </p:nvPr>
        </p:nvSpPr>
        <p:spPr>
          <a:xfrm>
            <a:off x="171047" y="45720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07B88EC-CF37-4FC9-B6DD-B4C033C04E10}"/>
              </a:ext>
            </a:extLst>
          </p:cNvPr>
          <p:cNvSpPr>
            <a:spLocks noGrp="1"/>
          </p:cNvSpPr>
          <p:nvPr>
            <p:ph idx="1"/>
          </p:nvPr>
        </p:nvSpPr>
        <p:spPr>
          <a:xfrm>
            <a:off x="4776717" y="457201"/>
            <a:ext cx="6930098"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38DB2E-8EA6-40A3-99C3-54ECAD72DC50}"/>
              </a:ext>
            </a:extLst>
          </p:cNvPr>
          <p:cNvSpPr>
            <a:spLocks noGrp="1"/>
          </p:cNvSpPr>
          <p:nvPr>
            <p:ph type="body" sz="half" idx="2"/>
          </p:nvPr>
        </p:nvSpPr>
        <p:spPr>
          <a:xfrm>
            <a:off x="171047"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3D318-EA35-4633-BB8E-16D37263F8AC}"/>
              </a:ext>
            </a:extLst>
          </p:cNvPr>
          <p:cNvSpPr>
            <a:spLocks noGrp="1"/>
          </p:cNvSpPr>
          <p:nvPr>
            <p:ph type="dt" sz="half" idx="10"/>
          </p:nvPr>
        </p:nvSpPr>
        <p:spPr/>
        <p:txBody>
          <a:bodyPr/>
          <a:lstStyle/>
          <a:p>
            <a:fld id="{90D8498A-1054-4929-B49F-01D5E14DFBBE}" type="datetime1">
              <a:rPr lang="en-US" smtClean="0"/>
              <a:t>1/11/2022</a:t>
            </a:fld>
            <a:endParaRPr lang="en-US"/>
          </a:p>
        </p:txBody>
      </p:sp>
      <p:sp>
        <p:nvSpPr>
          <p:cNvPr id="6" name="Footer Placeholder 5">
            <a:extLst>
              <a:ext uri="{FF2B5EF4-FFF2-40B4-BE49-F238E27FC236}">
                <a16:creationId xmlns:a16="http://schemas.microsoft.com/office/drawing/2014/main" id="{C719F2C2-7D8A-45E6-A84B-52DA66B91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12347E-BB78-4CCC-A40D-29807C2EC323}"/>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16380307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 Masked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838200"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flipH="1">
            <a:off x="6980903" y="-78658"/>
            <a:ext cx="5289755"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838200"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C15F2918-1338-4573-954F-97080CB3F86F}"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351688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 Masked Lef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9AAB-4CED-492B-8785-3893CEA4C1B7}"/>
              </a:ext>
            </a:extLst>
          </p:cNvPr>
          <p:cNvSpPr>
            <a:spLocks noGrp="1"/>
          </p:cNvSpPr>
          <p:nvPr>
            <p:ph type="title"/>
          </p:nvPr>
        </p:nvSpPr>
        <p:spPr>
          <a:xfrm>
            <a:off x="5673213" y="457200"/>
            <a:ext cx="568058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6F908B-3864-4F16-972B-FA2268DBECA5}"/>
              </a:ext>
            </a:extLst>
          </p:cNvPr>
          <p:cNvSpPr>
            <a:spLocks noGrp="1"/>
          </p:cNvSpPr>
          <p:nvPr>
            <p:ph type="pic" idx="1"/>
          </p:nvPr>
        </p:nvSpPr>
        <p:spPr>
          <a:xfrm>
            <a:off x="-167149" y="-78658"/>
            <a:ext cx="5270091" cy="7030064"/>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gradFill>
            <a:gsLst>
              <a:gs pos="0">
                <a:schemeClr val="tx2"/>
              </a:gs>
              <a:gs pos="100000">
                <a:srgbClr val="0F1F37"/>
              </a:gs>
            </a:gsLst>
            <a:lin ang="0" scaled="0"/>
          </a:gradFill>
          <a:ln w="63500">
            <a:solidFill>
              <a:schemeClr val="accent1"/>
            </a:solidFill>
            <a:miter lim="800000"/>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F99C6-EC35-4AEF-A639-6D9CEC40DEC6}"/>
              </a:ext>
            </a:extLst>
          </p:cNvPr>
          <p:cNvSpPr>
            <a:spLocks noGrp="1"/>
          </p:cNvSpPr>
          <p:nvPr>
            <p:ph type="body" sz="half" idx="2"/>
          </p:nvPr>
        </p:nvSpPr>
        <p:spPr>
          <a:xfrm>
            <a:off x="5673213" y="2057400"/>
            <a:ext cx="56805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9FA73-0979-4FE5-A8FB-E069F419DDA3}"/>
              </a:ext>
            </a:extLst>
          </p:cNvPr>
          <p:cNvSpPr>
            <a:spLocks noGrp="1"/>
          </p:cNvSpPr>
          <p:nvPr>
            <p:ph type="dt" sz="half" idx="10"/>
          </p:nvPr>
        </p:nvSpPr>
        <p:spPr/>
        <p:txBody>
          <a:bodyPr/>
          <a:lstStyle/>
          <a:p>
            <a:fld id="{C46C2375-CBDE-4A80-83BD-AA5DBC86867C}" type="datetime1">
              <a:rPr lang="en-US" smtClean="0"/>
              <a:t>1/11/2022</a:t>
            </a:fld>
            <a:endParaRPr lang="en-US"/>
          </a:p>
        </p:txBody>
      </p:sp>
      <p:sp>
        <p:nvSpPr>
          <p:cNvPr id="6" name="Footer Placeholder 5">
            <a:extLst>
              <a:ext uri="{FF2B5EF4-FFF2-40B4-BE49-F238E27FC236}">
                <a16:creationId xmlns:a16="http://schemas.microsoft.com/office/drawing/2014/main" id="{018AA68D-8F03-4996-88A4-C9EF47F25B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8AD7D-0033-4F4F-B23D-3E527B79405F}"/>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730169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3E691-686F-4777-A61F-6568BA709B07}"/>
              </a:ext>
            </a:extLst>
          </p:cNvPr>
          <p:cNvSpPr>
            <a:spLocks noGrp="1"/>
          </p:cNvSpPr>
          <p:nvPr>
            <p:ph type="title"/>
          </p:nvPr>
        </p:nvSpPr>
        <p:spPr>
          <a:xfrm>
            <a:off x="831850" y="93298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13B67F-6B04-4CA6-9727-13857A99F722}"/>
              </a:ext>
            </a:extLst>
          </p:cNvPr>
          <p:cNvSpPr>
            <a:spLocks noGrp="1"/>
          </p:cNvSpPr>
          <p:nvPr>
            <p:ph type="body" idx="1"/>
          </p:nvPr>
        </p:nvSpPr>
        <p:spPr>
          <a:xfrm>
            <a:off x="831850" y="381271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A81896-FBB4-4BEF-B4CD-E8DFF5AD9D16}"/>
              </a:ext>
            </a:extLst>
          </p:cNvPr>
          <p:cNvSpPr>
            <a:spLocks noGrp="1"/>
          </p:cNvSpPr>
          <p:nvPr>
            <p:ph type="dt" sz="half" idx="10"/>
          </p:nvPr>
        </p:nvSpPr>
        <p:spPr/>
        <p:txBody>
          <a:bodyPr/>
          <a:lstStyle/>
          <a:p>
            <a:fld id="{04CF1670-1F4D-483E-B54A-B9D51A3BD0B0}" type="datetime1">
              <a:rPr lang="en-US" smtClean="0"/>
              <a:t>1/11/2022</a:t>
            </a:fld>
            <a:endParaRPr lang="en-US"/>
          </a:p>
        </p:txBody>
      </p:sp>
      <p:sp>
        <p:nvSpPr>
          <p:cNvPr id="5" name="Footer Placeholder 4">
            <a:extLst>
              <a:ext uri="{FF2B5EF4-FFF2-40B4-BE49-F238E27FC236}">
                <a16:creationId xmlns:a16="http://schemas.microsoft.com/office/drawing/2014/main" id="{DC713C6E-FF02-4E86-9491-25B705CA8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E1F2F-82BF-43C6-B9AD-E190AF7A8AE6}"/>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7904012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B29F-D3A8-4507-A185-087920CF5E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BEC65-4040-4994-BC8E-4E58D46164B0}"/>
              </a:ext>
            </a:extLst>
          </p:cNvPr>
          <p:cNvSpPr>
            <a:spLocks noGrp="1"/>
          </p:cNvSpPr>
          <p:nvPr>
            <p:ph type="dt" sz="half" idx="10"/>
          </p:nvPr>
        </p:nvSpPr>
        <p:spPr/>
        <p:txBody>
          <a:bodyPr/>
          <a:lstStyle/>
          <a:p>
            <a:fld id="{E5E74184-3196-4974-A5F7-AD7EB1E12B36}" type="datetime1">
              <a:rPr lang="en-US" smtClean="0"/>
              <a:t>1/11/2022</a:t>
            </a:fld>
            <a:endParaRPr lang="en-US"/>
          </a:p>
        </p:txBody>
      </p:sp>
      <p:sp>
        <p:nvSpPr>
          <p:cNvPr id="4" name="Footer Placeholder 3">
            <a:extLst>
              <a:ext uri="{FF2B5EF4-FFF2-40B4-BE49-F238E27FC236}">
                <a16:creationId xmlns:a16="http://schemas.microsoft.com/office/drawing/2014/main" id="{A8FC986A-15BC-4EF7-86D9-3B79508D06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913EC3-A55D-4085-91EB-6510BDAD3654}"/>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31930931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B69C1-0FEC-4094-BC2A-91967171DA40}"/>
              </a:ext>
            </a:extLst>
          </p:cNvPr>
          <p:cNvSpPr>
            <a:spLocks noGrp="1"/>
          </p:cNvSpPr>
          <p:nvPr>
            <p:ph type="dt" sz="half" idx="10"/>
          </p:nvPr>
        </p:nvSpPr>
        <p:spPr/>
        <p:txBody>
          <a:bodyPr/>
          <a:lstStyle/>
          <a:p>
            <a:fld id="{814EAFEA-C231-4EF9-96A9-593B67521836}" type="datetime1">
              <a:rPr lang="en-US" smtClean="0"/>
              <a:t>1/11/2022</a:t>
            </a:fld>
            <a:endParaRPr lang="en-US"/>
          </a:p>
        </p:txBody>
      </p:sp>
      <p:sp>
        <p:nvSpPr>
          <p:cNvPr id="3" name="Footer Placeholder 2">
            <a:extLst>
              <a:ext uri="{FF2B5EF4-FFF2-40B4-BE49-F238E27FC236}">
                <a16:creationId xmlns:a16="http://schemas.microsoft.com/office/drawing/2014/main" id="{8440398E-7121-4543-B38D-409B7F7B3C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C0F3A9-4739-403A-AABF-F775C13DBBC0}"/>
              </a:ext>
            </a:extLst>
          </p:cNvPr>
          <p:cNvSpPr>
            <a:spLocks noGrp="1"/>
          </p:cNvSpPr>
          <p:nvPr>
            <p:ph type="sldNum" sz="quarter" idx="12"/>
          </p:nvPr>
        </p:nvSpPr>
        <p:spPr/>
        <p:txBody>
          <a:bodyPr/>
          <a:lstStyle/>
          <a:p>
            <a:fld id="{8DC63C13-3CB5-41DF-87A9-439A56BB01FD}" type="slidenum">
              <a:rPr lang="en-US" smtClean="0"/>
              <a:t>‹#›</a:t>
            </a:fld>
            <a:endParaRPr lang="en-US"/>
          </a:p>
        </p:txBody>
      </p:sp>
    </p:spTree>
    <p:extLst>
      <p:ext uri="{BB962C8B-B14F-4D97-AF65-F5344CB8AC3E}">
        <p14:creationId xmlns:p14="http://schemas.microsoft.com/office/powerpoint/2010/main" val="1633389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3CB0B173-301F-4773-9911-DB4DF45B8F1F}"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71609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fld id="{A8393499-82C0-4639-8374-6FF47624C9AF}" type="datetime1">
              <a:rPr lang="en-US" smtClean="0"/>
              <a:t>1/11/2022</a:t>
            </a:fld>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4398625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fld id="{AD6C2D92-8B81-4B9F-8C42-58CA47D7AC83}" type="datetime1">
              <a:rPr lang="en-US" smtClean="0"/>
              <a:t>1/11/2022</a:t>
            </a:fld>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7932672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fld id="{E86E23F4-91D0-46D7-BE8E-49949FD70034}" type="datetime1">
              <a:rPr lang="en-US" smtClean="0"/>
              <a:t>1/11/2022</a:t>
            </a:fld>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96333454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lvl1pPr>
              <a:defRPr sz="3200"/>
            </a:lvl1pPr>
            <a:lvl2pPr>
              <a:defRPr sz="28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fld id="{F2EAE189-081A-4D26-890D-3BBF0B8255ED}" type="datetime1">
              <a:rPr lang="en-US" smtClean="0"/>
              <a:t>1/11/2022</a:t>
            </a:fld>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6394383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fld id="{DDCC1CD8-2A44-46F5-8AE1-0469668DD482}" type="datetime1">
              <a:rPr lang="en-US" smtClean="0"/>
              <a:t>1/11/2022</a:t>
            </a:fld>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5023522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fld id="{ABC8EC5A-12CB-4DC5-B073-651CDF1C1318}" type="datetime1">
              <a:rPr lang="en-US" smtClean="0"/>
              <a:t>1/11/2022</a:t>
            </a:fld>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8026312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fld id="{AB30F42D-9C32-4FF4-B753-F462B44AD029}" type="datetime1">
              <a:rPr lang="en-US" smtClean="0"/>
              <a:t>1/11/2022</a:t>
            </a:fld>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0132677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fld id="{7C405DF2-D7BE-409C-AD48-00EA486AE0E6}" type="datetime1">
              <a:rPr lang="en-US" smtClean="0"/>
              <a:t>1/11/2022</a:t>
            </a:fld>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7536275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fld id="{E943ABB4-0C33-4941-9011-BE5CD2E09047}" type="datetime1">
              <a:rPr lang="en-US" smtClean="0"/>
              <a:t>1/11/2022</a:t>
            </a:fld>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8120104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914400" y="914400"/>
            <a:ext cx="2667000" cy="1600200"/>
          </a:xfrm>
        </p:spPr>
        <p:txBody>
          <a:bodyPr anchor="t"/>
          <a:lstStyle>
            <a:lvl1pPr>
              <a:defRPr sz="3600">
                <a:solidFill>
                  <a:schemeClr val="bg1"/>
                </a:solidFill>
                <a:latin typeface="+mn-lt"/>
              </a:defRPr>
            </a:lvl1pPr>
          </a:lstStyle>
          <a:p>
            <a:r>
              <a:rPr lang="en-US"/>
              <a:t>Click to edit Master title style</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fld id="{85537E9D-5F66-44C0-829C-38347D18E59E}" type="datetime1">
              <a:rPr lang="en-US" smtClean="0"/>
              <a:t>1/11/2022</a:t>
            </a:fld>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lvl1pPr>
              <a:defRPr>
                <a:solidFill>
                  <a:schemeClr val="tx1"/>
                </a:solidFill>
              </a:defRPr>
            </a:lvl1pPr>
          </a:lstStyle>
          <a:p>
            <a:fld id="{7705BDCA-5594-4972-87B5-AB3059BF9480}" type="slidenum">
              <a:rPr lang="en-US" smtClean="0"/>
              <a:pPr/>
              <a:t>‹#›</a:t>
            </a:fld>
            <a:endParaRPr lang="en-US"/>
          </a:p>
        </p:txBody>
      </p:sp>
      <p:sp>
        <p:nvSpPr>
          <p:cNvPr id="8" name="Content Placeholder 7">
            <a:extLst>
              <a:ext uri="{FF2B5EF4-FFF2-40B4-BE49-F238E27FC236}">
                <a16:creationId xmlns:a16="http://schemas.microsoft.com/office/drawing/2014/main" id="{052AECCF-82A1-46D5-906F-DB1F806CF03B}"/>
              </a:ext>
            </a:extLst>
          </p:cNvPr>
          <p:cNvSpPr>
            <a:spLocks noGrp="1"/>
          </p:cNvSpPr>
          <p:nvPr>
            <p:ph sz="quarter" idx="13"/>
          </p:nvPr>
        </p:nvSpPr>
        <p:spPr>
          <a:xfrm>
            <a:off x="4572000" y="914400"/>
            <a:ext cx="6858000" cy="5029200"/>
          </a:xfrm>
        </p:spPr>
        <p:txBody>
          <a:bodyPr/>
          <a:lstStyle>
            <a:lvl1pPr>
              <a:defRPr sz="32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134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 Larg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211B248B-ECF2-4DAE-8E38-1CB02F4D915C}"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5335330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fld id="{49118498-E190-4DC0-943B-5909AFD76100}" type="datetime1">
              <a:rPr lang="en-US" smtClean="0"/>
              <a:t>1/11/2022</a:t>
            </a:fld>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0211959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22F8-E41A-4DE3-B605-59E6777383EC}"/>
              </a:ext>
            </a:extLst>
          </p:cNvPr>
          <p:cNvSpPr>
            <a:spLocks noGrp="1"/>
          </p:cNvSpPr>
          <p:nvPr>
            <p:ph type="ctrTitle"/>
          </p:nvPr>
        </p:nvSpPr>
        <p:spPr>
          <a:xfrm>
            <a:off x="4611188" y="1122363"/>
            <a:ext cx="7027817"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CD2421-A023-4499-9FB7-8E3B33A0C3B4}"/>
              </a:ext>
            </a:extLst>
          </p:cNvPr>
          <p:cNvSpPr>
            <a:spLocks noGrp="1"/>
          </p:cNvSpPr>
          <p:nvPr>
            <p:ph type="subTitle" idx="1"/>
          </p:nvPr>
        </p:nvSpPr>
        <p:spPr>
          <a:xfrm>
            <a:off x="4611188" y="3602038"/>
            <a:ext cx="7027817"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3B6449-92F6-4222-8953-D8ED7E6AE3D2}"/>
              </a:ext>
            </a:extLst>
          </p:cNvPr>
          <p:cNvSpPr>
            <a:spLocks noGrp="1"/>
          </p:cNvSpPr>
          <p:nvPr>
            <p:ph type="dt" sz="half" idx="10"/>
          </p:nvPr>
        </p:nvSpPr>
        <p:spPr/>
        <p:txBody>
          <a:bodyPr/>
          <a:lstStyle/>
          <a:p>
            <a:fld id="{07E9ADAE-4CBB-41E5-AC67-D8B9204A81F5}" type="datetime1">
              <a:rPr lang="en-US" smtClean="0"/>
              <a:t>1/11/2022</a:t>
            </a:fld>
            <a:endParaRPr lang="en-US"/>
          </a:p>
        </p:txBody>
      </p:sp>
      <p:sp>
        <p:nvSpPr>
          <p:cNvPr id="5" name="Footer Placeholder 4">
            <a:extLst>
              <a:ext uri="{FF2B5EF4-FFF2-40B4-BE49-F238E27FC236}">
                <a16:creationId xmlns:a16="http://schemas.microsoft.com/office/drawing/2014/main" id="{D224B17D-D1E1-4C4A-B4FF-1905E78BC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DD891-E393-4294-9239-A8FB9C7486DC}"/>
              </a:ext>
            </a:extLst>
          </p:cNvPr>
          <p:cNvSpPr>
            <a:spLocks noGrp="1"/>
          </p:cNvSpPr>
          <p:nvPr>
            <p:ph type="sldNum" sz="quarter" idx="12"/>
          </p:nvPr>
        </p:nvSpPr>
        <p:spPr/>
        <p:txBody>
          <a:bodyPr/>
          <a:lstStyle/>
          <a:p>
            <a:fld id="{EFE6D0DB-7C1D-4495-94DC-5D212A17A7E3}" type="slidenum">
              <a:rPr lang="en-US" smtClean="0"/>
              <a:t>‹#›</a:t>
            </a:fld>
            <a:endParaRPr lang="en-US"/>
          </a:p>
        </p:txBody>
      </p:sp>
      <p:pic>
        <p:nvPicPr>
          <p:cNvPr id="8" name="Graphic 7" descr="United States Access Board Logo">
            <a:extLst>
              <a:ext uri="{FF2B5EF4-FFF2-40B4-BE49-F238E27FC236}">
                <a16:creationId xmlns:a16="http://schemas.microsoft.com/office/drawing/2014/main" id="{9C10DC4E-7617-41BE-9E7A-1B9FEB025EA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5234" y="1828801"/>
            <a:ext cx="3216166" cy="3200398"/>
          </a:xfrm>
          <a:prstGeom prst="rect">
            <a:avLst/>
          </a:prstGeom>
        </p:spPr>
      </p:pic>
    </p:spTree>
    <p:extLst>
      <p:ext uri="{BB962C8B-B14F-4D97-AF65-F5344CB8AC3E}">
        <p14:creationId xmlns:p14="http://schemas.microsoft.com/office/powerpoint/2010/main" val="27710780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C8F851F5-9A61-44E9-B76B-AE051DC98C7C}" type="datetime1">
              <a:rPr lang="en-US" smtClean="0"/>
              <a:t>1/11/2022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42600784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C9E3B4F5-B888-4B7A-B82D-15312A35EDF6}" type="datetime1">
              <a:rPr lang="en-US" smtClean="0"/>
              <a:t>1/11/2022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8999859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05B0764C-8F9A-4555-8476-8AB9D6EF0961}" type="datetime1">
              <a:rPr lang="en-US" smtClean="0"/>
              <a:t>1/11/2022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776602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F231-3E45-41A5-AC15-537B201C04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B3AD8D-C41F-4E58-945F-EA1FD39B8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9D140-F12D-4404-BDA4-909B163D1616}"/>
              </a:ext>
            </a:extLst>
          </p:cNvPr>
          <p:cNvSpPr>
            <a:spLocks noGrp="1"/>
          </p:cNvSpPr>
          <p:nvPr>
            <p:ph type="dt" sz="half" idx="10"/>
          </p:nvPr>
        </p:nvSpPr>
        <p:spPr/>
        <p:txBody>
          <a:bodyPr/>
          <a:lstStyle/>
          <a:p>
            <a:fld id="{1B396663-C7C7-4BFA-8951-385109740655}" type="datetime1">
              <a:rPr lang="en-US" smtClean="0"/>
              <a:t>1/11/2022</a:t>
            </a:fld>
            <a:endParaRPr lang="en-US"/>
          </a:p>
        </p:txBody>
      </p:sp>
      <p:sp>
        <p:nvSpPr>
          <p:cNvPr id="5" name="Footer Placeholder 4">
            <a:extLst>
              <a:ext uri="{FF2B5EF4-FFF2-40B4-BE49-F238E27FC236}">
                <a16:creationId xmlns:a16="http://schemas.microsoft.com/office/drawing/2014/main" id="{45839128-8F45-434E-B036-C12FB9AAF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0457F-B614-434F-96C9-862539E0DED6}"/>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295428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E458-38C7-4F7D-9B59-B598AB6C261B}"/>
              </a:ext>
            </a:extLst>
          </p:cNvPr>
          <p:cNvSpPr>
            <a:spLocks noGrp="1"/>
          </p:cNvSpPr>
          <p:nvPr>
            <p:ph type="title"/>
          </p:nvPr>
        </p:nvSpPr>
        <p:spPr>
          <a:xfrm>
            <a:off x="831850" y="101370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B7C2F-F3E2-4EDB-A255-0FCCDE6B56C9}"/>
              </a:ext>
            </a:extLst>
          </p:cNvPr>
          <p:cNvSpPr>
            <a:spLocks noGrp="1"/>
          </p:cNvSpPr>
          <p:nvPr>
            <p:ph type="body" idx="1"/>
          </p:nvPr>
        </p:nvSpPr>
        <p:spPr>
          <a:xfrm>
            <a:off x="831850" y="3893427"/>
            <a:ext cx="10515600" cy="1500187"/>
          </a:xfrm>
        </p:spPr>
        <p:txBody>
          <a:bodyPr>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2F143A-3106-403B-B0D5-7EF3B079914B}"/>
              </a:ext>
            </a:extLst>
          </p:cNvPr>
          <p:cNvSpPr>
            <a:spLocks noGrp="1"/>
          </p:cNvSpPr>
          <p:nvPr>
            <p:ph type="dt" sz="half" idx="10"/>
          </p:nvPr>
        </p:nvSpPr>
        <p:spPr/>
        <p:txBody>
          <a:bodyPr/>
          <a:lstStyle/>
          <a:p>
            <a:fld id="{B8315430-4568-41B7-9577-B90968862AB4}" type="datetime1">
              <a:rPr lang="en-US" smtClean="0"/>
              <a:t>1/11/2022</a:t>
            </a:fld>
            <a:endParaRPr lang="en-US"/>
          </a:p>
        </p:txBody>
      </p:sp>
      <p:sp>
        <p:nvSpPr>
          <p:cNvPr id="5" name="Footer Placeholder 4">
            <a:extLst>
              <a:ext uri="{FF2B5EF4-FFF2-40B4-BE49-F238E27FC236}">
                <a16:creationId xmlns:a16="http://schemas.microsoft.com/office/drawing/2014/main" id="{878628EE-139B-4AD9-8954-B7ED61B76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AD3E5-B6AC-4927-A721-D225382A0580}"/>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25204743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 No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F3CBFD4A-350D-47F1-A94B-02ADBAA9F3A6}"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9891653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 White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0AC7BF3C-BC5A-4F90-A69A-ABB3FD506851}"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6859553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 Color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F32C7-E6A8-44BE-BD57-26E872DAB45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D22CD40-18B8-4B2E-955C-F1EB7FB345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EF922A-C9A4-4BDA-A2E6-F4BF57BAE3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B3CF2F-0063-4EEE-9888-20BE44B75F79}"/>
              </a:ext>
            </a:extLst>
          </p:cNvPr>
          <p:cNvSpPr>
            <a:spLocks noGrp="1"/>
          </p:cNvSpPr>
          <p:nvPr>
            <p:ph type="dt" sz="half" idx="10"/>
          </p:nvPr>
        </p:nvSpPr>
        <p:spPr/>
        <p:txBody>
          <a:bodyPr/>
          <a:lstStyle/>
          <a:p>
            <a:fld id="{68C5E6F5-1EFE-4E28-8183-3B15E2274EE4}" type="datetime1">
              <a:rPr lang="en-US" smtClean="0"/>
              <a:t>1/11/2022</a:t>
            </a:fld>
            <a:endParaRPr lang="en-US"/>
          </a:p>
        </p:txBody>
      </p:sp>
      <p:sp>
        <p:nvSpPr>
          <p:cNvPr id="6" name="Footer Placeholder 5">
            <a:extLst>
              <a:ext uri="{FF2B5EF4-FFF2-40B4-BE49-F238E27FC236}">
                <a16:creationId xmlns:a16="http://schemas.microsoft.com/office/drawing/2014/main" id="{665D3274-FE2D-4507-AB61-F2DFFC01B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74251-247A-43BB-B5B3-EEB4140D351A}"/>
              </a:ext>
            </a:extLst>
          </p:cNvPr>
          <p:cNvSpPr>
            <a:spLocks noGrp="1"/>
          </p:cNvSpPr>
          <p:nvPr>
            <p:ph type="sldNum" sz="quarter" idx="12"/>
          </p:nvPr>
        </p:nvSpPr>
        <p:spPr/>
        <p:txBody>
          <a:bodyPr/>
          <a:lstStyle/>
          <a:p>
            <a:fld id="{EFE6D0DB-7C1D-4495-94DC-5D212A17A7E3}" type="slidenum">
              <a:rPr lang="en-US" smtClean="0"/>
              <a:t>‹#›</a:t>
            </a:fld>
            <a:endParaRPr lang="en-US"/>
          </a:p>
        </p:txBody>
      </p:sp>
    </p:spTree>
    <p:extLst>
      <p:ext uri="{BB962C8B-B14F-4D97-AF65-F5344CB8AC3E}">
        <p14:creationId xmlns:p14="http://schemas.microsoft.com/office/powerpoint/2010/main" val="3482698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4.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5.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theme" Target="../theme/theme6.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theme" Target="../theme/theme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theme" Target="../theme/theme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49.xml"/><Relationship Id="rId1"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D581593-BD1C-4CE8-83D7-09A76F147106}" type="datetime1">
              <a:rPr lang="en-US" smtClean="0"/>
              <a:t>1/11/2022</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3035075635"/>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Lst>
  <p:hf hdr="0" ftr="0" dt="0"/>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2E148-7A57-424F-99B2-EA39B169ADAB}"/>
              </a:ext>
            </a:extLst>
          </p:cNvPr>
          <p:cNvSpPr>
            <a:spLocks noGrp="1"/>
          </p:cNvSpPr>
          <p:nvPr>
            <p:ph type="title"/>
          </p:nvPr>
        </p:nvSpPr>
        <p:spPr>
          <a:xfrm>
            <a:off x="838200" y="18770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F7D7-4C8B-44C6-A573-E75D798A8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5CB35-A174-4C47-9BC2-B0A1739FA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6403C81-1D16-40A3-9A81-FFAE9E25952D}" type="datetime1">
              <a:rPr lang="en-US" smtClean="0"/>
              <a:t>1/11/2022</a:t>
            </a:fld>
            <a:endParaRPr lang="en-US"/>
          </a:p>
        </p:txBody>
      </p:sp>
      <p:sp>
        <p:nvSpPr>
          <p:cNvPr id="5" name="Footer Placeholder 4">
            <a:extLst>
              <a:ext uri="{FF2B5EF4-FFF2-40B4-BE49-F238E27FC236}">
                <a16:creationId xmlns:a16="http://schemas.microsoft.com/office/drawing/2014/main" id="{0C5A6106-451F-431C-957C-6A109ECB7C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5174A-0968-42AE-B1D5-CF7E2AA1FD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FE6D0DB-7C1D-4495-94DC-5D212A17A7E3}" type="slidenum">
              <a:rPr lang="en-US" smtClean="0"/>
              <a:pPr/>
              <a:t>‹#›</a:t>
            </a:fld>
            <a:endParaRPr lang="en-US"/>
          </a:p>
        </p:txBody>
      </p:sp>
    </p:spTree>
    <p:extLst>
      <p:ext uri="{BB962C8B-B14F-4D97-AF65-F5344CB8AC3E}">
        <p14:creationId xmlns:p14="http://schemas.microsoft.com/office/powerpoint/2010/main" val="272991348"/>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Lst>
  <p:hf hdr="0" ftr="0" dt="0"/>
  <p:txStyles>
    <p:title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99692E1-1B94-46FF-A7FE-20C56906015A}"/>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D6DA080D-191C-49E6-A1FF-3B1B1BBC101D}"/>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1B3A576-E41C-4BAE-A5E2-2192AFD96E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C0972038-9317-4D10-BD7C-89D44B529F52}" type="datetime1">
              <a:rPr lang="en-US" smtClean="0"/>
              <a:t>1/11/2022</a:t>
            </a:fld>
            <a:endParaRPr lang="en-US"/>
          </a:p>
        </p:txBody>
      </p:sp>
      <p:sp>
        <p:nvSpPr>
          <p:cNvPr id="5" name="Footer Placeholder 4">
            <a:extLst>
              <a:ext uri="{FF2B5EF4-FFF2-40B4-BE49-F238E27FC236}">
                <a16:creationId xmlns:a16="http://schemas.microsoft.com/office/drawing/2014/main" id="{17F65E5E-5780-4978-969F-E35FD3ED89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2A8470EE-18CA-491E-AD75-794B5BC997F5}"/>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E402CAF9-756B-418E-8819-EFD7BD3506A6}" type="slidenum">
              <a:rPr lang="en-US" altLang="en-US"/>
              <a:pPr/>
              <a:t>‹#›</a:t>
            </a:fld>
            <a:endParaRPr lang="en-US" altLang="en-US"/>
          </a:p>
        </p:txBody>
      </p:sp>
    </p:spTree>
    <p:extLst>
      <p:ext uri="{BB962C8B-B14F-4D97-AF65-F5344CB8AC3E}">
        <p14:creationId xmlns:p14="http://schemas.microsoft.com/office/powerpoint/2010/main" val="3545874934"/>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6BCC5E2B-B291-4F45-8E04-86A487C94E21}" type="datetime1">
              <a:rPr lang="en-US" smtClean="0"/>
              <a:t>1/11/2022</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175163400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674" r:id="rId21"/>
    <p:sldLayoutId id="2147483677" r:id="rId22"/>
    <p:sldLayoutId id="2147483678" r:id="rId23"/>
  </p:sldLayoutIdLst>
  <p:hf hdr="0" ftr="0" dt="0"/>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F7433-7B30-4BFD-A448-E0177878D851}" type="datetime1">
              <a:rPr lang="en-US" smtClean="0"/>
              <a:t>1/11/2022</a:t>
            </a:fld>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228423899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0">
              <a:schemeClr val="tx2"/>
            </a:gs>
            <a:gs pos="100000">
              <a:srgbClr val="0F1F37"/>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2E148-7A57-424F-99B2-EA39B169ADAB}"/>
              </a:ext>
            </a:extLst>
          </p:cNvPr>
          <p:cNvSpPr>
            <a:spLocks noGrp="1"/>
          </p:cNvSpPr>
          <p:nvPr>
            <p:ph type="title"/>
          </p:nvPr>
        </p:nvSpPr>
        <p:spPr>
          <a:xfrm>
            <a:off x="838200" y="18770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BF7D7-4C8B-44C6-A573-E75D798A8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5CB35-A174-4C47-9BC2-B0A1739FA0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0F41D14-D128-49A1-80BE-31B8C32F9F0A}" type="datetime1">
              <a:rPr lang="en-US" smtClean="0"/>
              <a:t>1/11/2022</a:t>
            </a:fld>
            <a:endParaRPr lang="en-US"/>
          </a:p>
        </p:txBody>
      </p:sp>
      <p:sp>
        <p:nvSpPr>
          <p:cNvPr id="5" name="Footer Placeholder 4">
            <a:extLst>
              <a:ext uri="{FF2B5EF4-FFF2-40B4-BE49-F238E27FC236}">
                <a16:creationId xmlns:a16="http://schemas.microsoft.com/office/drawing/2014/main" id="{0C5A6106-451F-431C-957C-6A109ECB7C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A5174A-0968-42AE-B1D5-CF7E2AA1FD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FE6D0DB-7C1D-4495-94DC-5D212A17A7E3}" type="slidenum">
              <a:rPr lang="en-US" smtClean="0"/>
              <a:pPr/>
              <a:t>‹#›</a:t>
            </a:fld>
            <a:endParaRPr lang="en-US"/>
          </a:p>
        </p:txBody>
      </p:sp>
    </p:spTree>
    <p:extLst>
      <p:ext uri="{BB962C8B-B14F-4D97-AF65-F5344CB8AC3E}">
        <p14:creationId xmlns:p14="http://schemas.microsoft.com/office/powerpoint/2010/main" val="359738434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Lst>
  <p:hf hdr="0" ftr="0" dt="0"/>
  <p:txStyles>
    <p:title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F1DAF-BE27-41B1-9076-663BB2237439}"/>
              </a:ext>
            </a:extLst>
          </p:cNvPr>
          <p:cNvSpPr>
            <a:spLocks noGrp="1"/>
          </p:cNvSpPr>
          <p:nvPr>
            <p:ph type="title"/>
          </p:nvPr>
        </p:nvSpPr>
        <p:spPr>
          <a:xfrm>
            <a:off x="838200" y="18814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D27A2A-563F-45C4-852F-AFF5515E5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047D8-528C-40CA-84F9-09D591291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A9997004-7006-42FD-9970-E37702B6339D}" type="datetime1">
              <a:rPr lang="en-US" smtClean="0"/>
              <a:t>1/11/2022</a:t>
            </a:fld>
            <a:endParaRPr lang="en-US"/>
          </a:p>
        </p:txBody>
      </p:sp>
      <p:sp>
        <p:nvSpPr>
          <p:cNvPr id="5" name="Footer Placeholder 4">
            <a:extLst>
              <a:ext uri="{FF2B5EF4-FFF2-40B4-BE49-F238E27FC236}">
                <a16:creationId xmlns:a16="http://schemas.microsoft.com/office/drawing/2014/main" id="{4AB75FE0-4C2E-4C5E-B715-2E0738204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FE2768-F563-4490-BD9E-10F934C7C9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8DC63C13-3CB5-41DF-87A9-439A56BB01FD}" type="slidenum">
              <a:rPr lang="en-US" smtClean="0"/>
              <a:pPr/>
              <a:t>‹#›</a:t>
            </a:fld>
            <a:endParaRPr lang="en-US"/>
          </a:p>
        </p:txBody>
      </p:sp>
    </p:spTree>
    <p:extLst>
      <p:ext uri="{BB962C8B-B14F-4D97-AF65-F5344CB8AC3E}">
        <p14:creationId xmlns:p14="http://schemas.microsoft.com/office/powerpoint/2010/main" val="255762727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hf hdr="0" ftr="0" dt="0"/>
  <p:txStyles>
    <p:title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EDF18F-B749-4566-9D6F-C0A97527C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0BEA31-A676-47A8-9170-2F33B5C529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911D8-1A5A-4D53-942D-8AEC180DE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74BA1-05BB-409C-B309-EF1782A8164D}" type="datetimeFigureOut">
              <a:rPr lang="en-US" smtClean="0"/>
              <a:t>1/11/2022</a:t>
            </a:fld>
            <a:endParaRPr lang="en-US"/>
          </a:p>
        </p:txBody>
      </p:sp>
      <p:sp>
        <p:nvSpPr>
          <p:cNvPr id="5" name="Footer Placeholder 4">
            <a:extLst>
              <a:ext uri="{FF2B5EF4-FFF2-40B4-BE49-F238E27FC236}">
                <a16:creationId xmlns:a16="http://schemas.microsoft.com/office/drawing/2014/main" id="{B1AD289D-E00A-463F-A1A9-CC5EDE44CC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40ABCB-3EC3-49C3-822A-C73948B8C0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D2CD-795E-40BA-91BF-A8DAF0C6D858}" type="slidenum">
              <a:rPr lang="en-US" smtClean="0"/>
              <a:t>‹#›</a:t>
            </a:fld>
            <a:endParaRPr lang="en-US"/>
          </a:p>
        </p:txBody>
      </p:sp>
    </p:spTree>
    <p:extLst>
      <p:ext uri="{BB962C8B-B14F-4D97-AF65-F5344CB8AC3E}">
        <p14:creationId xmlns:p14="http://schemas.microsoft.com/office/powerpoint/2010/main" val="118270886"/>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353F-34B7-49C7-9260-DA5EEE79FE94}" type="datetime1">
              <a:rPr lang="en-US" smtClean="0"/>
              <a:t>1/11/2022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172624733"/>
      </p:ext>
    </p:extLst>
  </p:cSld>
  <p:clrMap bg1="lt1" tx1="dk1" bg2="lt2" tx2="dk2" accent1="accent1" accent2="accent2" accent3="accent3" accent4="accent4" accent5="accent5" accent6="accent6" hlink="hlink" folHlink="folHlink"/>
  <p:sldLayoutIdLst>
    <p:sldLayoutId id="2147483922" r:id="rId1"/>
    <p:sldLayoutId id="2147483923" r:id="rId2"/>
  </p:sldLayoutIdLst>
  <p:transition spd="slow">
    <p:wip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1.xml"/></Relationships>
</file>

<file path=ppt/slides/_rels/slide10.xml.rels><?xml version="1.0" encoding="UTF-8" standalone="yes"?>
<Relationships xmlns="http://schemas.openxmlformats.org/package/2006/relationships"><Relationship Id="rId2" Type="http://schemas.openxmlformats.org/officeDocument/2006/relationships/hyperlink" Target="https://www.access-board.gov/mde/" TargetMode="Externa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access-board.gov/rx.html" TargetMode="Externa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100.xml"/><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hyperlink" Target="mailto:508@access-board.gov" TargetMode="External"/><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hyperlink" Target="http://www.section508.gov/" TargetMode="External"/><Relationship Id="rId5" Type="http://schemas.openxmlformats.org/officeDocument/2006/relationships/hyperlink" Target="http://www.w3.org/WAI/WCAG21/quickref/" TargetMode="External"/><Relationship Id="rId4" Type="http://schemas.openxmlformats.org/officeDocument/2006/relationships/hyperlink" Target="http://www.access-board.gov/ic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1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7.xml"/><Relationship Id="rId1" Type="http://schemas.openxmlformats.org/officeDocument/2006/relationships/tags" Target="../tags/tag1.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8.xml"/><Relationship Id="rId1" Type="http://schemas.openxmlformats.org/officeDocument/2006/relationships/tags" Target="../tags/tag2.xml"/><Relationship Id="rId6" Type="http://schemas.openxmlformats.org/officeDocument/2006/relationships/image" Target="../media/image53.png"/><Relationship Id="rId5" Type="http://schemas.microsoft.com/office/2007/relationships/hdphoto" Target="../media/hdphoto2.wdp"/><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5.xml"/><Relationship Id="rId1" Type="http://schemas.openxmlformats.org/officeDocument/2006/relationships/tags" Target="../tags/tag3.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149.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149.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49.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49.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49.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49.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49.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48.xml"/></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9.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4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46.xml"/><Relationship Id="rId5" Type="http://schemas.openxmlformats.org/officeDocument/2006/relationships/image" Target="../media/image66.jpeg"/><Relationship Id="rId4" Type="http://schemas.openxmlformats.org/officeDocument/2006/relationships/image" Target="../media/image65.jpe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52.xml"/><Relationship Id="rId5" Type="http://schemas.openxmlformats.org/officeDocument/2006/relationships/image" Target="../media/image69.jpe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5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4.xml"/><Relationship Id="rId5" Type="http://schemas.openxmlformats.org/officeDocument/2006/relationships/image" Target="../media/image30.png"/><Relationship Id="rId4" Type="http://schemas.openxmlformats.org/officeDocument/2006/relationships/image" Target="../media/image29.jpeg"/></Relationships>
</file>

<file path=ppt/slides/_rels/slide6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2.xml"/><Relationship Id="rId1" Type="http://schemas.openxmlformats.org/officeDocument/2006/relationships/slideLayout" Target="../slideLayouts/slideLayout52.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6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3.xml"/><Relationship Id="rId1" Type="http://schemas.openxmlformats.org/officeDocument/2006/relationships/slideLayout" Target="../slideLayouts/slideLayout52.xml"/><Relationship Id="rId4" Type="http://schemas.openxmlformats.org/officeDocument/2006/relationships/image" Target="../media/image93.jpeg"/></Relationships>
</file>

<file path=ppt/slides/_rels/slide6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4.xml"/><Relationship Id="rId1" Type="http://schemas.openxmlformats.org/officeDocument/2006/relationships/slideLayout" Target="../slideLayouts/slideLayout52.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6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5.xml"/><Relationship Id="rId1" Type="http://schemas.openxmlformats.org/officeDocument/2006/relationships/slideLayout" Target="../slideLayouts/slideLayout52.xml"/><Relationship Id="rId4" Type="http://schemas.openxmlformats.org/officeDocument/2006/relationships/image" Target="../media/image99.jpeg"/></Relationships>
</file>

<file path=ppt/slides/_rels/slide6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6.xml"/><Relationship Id="rId1" Type="http://schemas.openxmlformats.org/officeDocument/2006/relationships/slideLayout" Target="../slideLayouts/slideLayout52.xml"/><Relationship Id="rId4" Type="http://schemas.openxmlformats.org/officeDocument/2006/relationships/image" Target="../media/image101.jpeg"/></Relationships>
</file>

<file path=ppt/slides/_rels/slide6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7.xml"/><Relationship Id="rId1" Type="http://schemas.openxmlformats.org/officeDocument/2006/relationships/slideLayout" Target="../slideLayouts/slideLayout5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6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8.xml"/><Relationship Id="rId1" Type="http://schemas.openxmlformats.org/officeDocument/2006/relationships/slideLayout" Target="../slideLayouts/slideLayout52.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6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9.xml"/><Relationship Id="rId1" Type="http://schemas.openxmlformats.org/officeDocument/2006/relationships/slideLayout" Target="../slideLayouts/slideLayout52.xml"/><Relationship Id="rId4" Type="http://schemas.openxmlformats.org/officeDocument/2006/relationships/image" Target="../media/image111.jpeg"/></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4.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53.xml"/><Relationship Id="rId1" Type="http://schemas.openxmlformats.org/officeDocument/2006/relationships/slideLayout" Target="../slideLayouts/slideLayout10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nad.org/about-us/position-statements/minimum-standards-for-video-remote-interpreting-services-in-medical-settings/"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nad.org/covid19-telehealth-access-for-provider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www.nad.org/covid19-telehealth-access-for-deaf-hard-of-hearing/"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1.xml.rels><?xml version="1.0" encoding="UTF-8" standalone="yes"?>
<Relationships xmlns="http://schemas.openxmlformats.org/package/2006/relationships"><Relationship Id="rId2" Type="http://schemas.openxmlformats.org/officeDocument/2006/relationships/hyperlink" Target="https://www.nad.org/about-us/position-statements/minimum-standards-for-video-remote-interpreting-services-in-medical-settings/" TargetMode="External"/><Relationship Id="rId1" Type="http://schemas.openxmlformats.org/officeDocument/2006/relationships/slideLayout" Target="../slideLayouts/slideLayout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3" Type="http://schemas.openxmlformats.org/officeDocument/2006/relationships/hyperlink" Target="https://www.nad.org/covid19-telehealth-access-for-deaf-hard-of-hearing/" TargetMode="External"/><Relationship Id="rId2" Type="http://schemas.openxmlformats.org/officeDocument/2006/relationships/hyperlink" Target="https://www.nad.org/covid19-telehealth-access-for-providers/" TargetMode="External"/><Relationship Id="rId1" Type="http://schemas.openxmlformats.org/officeDocument/2006/relationships/slideLayout" Target="../slideLayouts/slideLayout5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3.xml"/><Relationship Id="rId5" Type="http://schemas.openxmlformats.org/officeDocument/2006/relationships/image" Target="../media/image36.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4611188" y="816077"/>
            <a:ext cx="7027817" cy="1661498"/>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5220786" y="2989007"/>
            <a:ext cx="6489431" cy="3000630"/>
          </a:xfrm>
        </p:spPr>
        <p:txBody>
          <a:bodyPr vert="horz" lIns="91440" tIns="45720" rIns="91440" bIns="45720" rtlCol="0" anchor="t">
            <a:normAutofit/>
          </a:bodyPr>
          <a:lstStyle/>
          <a:p>
            <a:pPr marL="457200" indent="-457200" algn="l">
              <a:buFont typeface="Arial" panose="020B0604020202020204" pitchFamily="34" charset="0"/>
              <a:buChar char="•"/>
            </a:pPr>
            <a:r>
              <a:rPr lang="en-US" sz="2800"/>
              <a:t>This event is being recorded</a:t>
            </a:r>
          </a:p>
          <a:p>
            <a:pPr marL="457200" indent="-457200" algn="l">
              <a:buFont typeface="Arial" panose="020B0604020202020204" pitchFamily="34" charset="0"/>
              <a:buChar char="•"/>
            </a:pPr>
            <a:r>
              <a:rPr lang="en-US" sz="2800"/>
              <a:t>Captions are available by clicking the CC  icon in the Zoom toolbar below</a:t>
            </a:r>
            <a:endParaRPr lang="en-US" sz="2800">
              <a:cs typeface="Calibri"/>
            </a:endParaRPr>
          </a:p>
          <a:p>
            <a:pPr marL="457200" indent="-457200" algn="l">
              <a:buFont typeface="Arial" panose="020B0604020202020204" pitchFamily="34" charset="0"/>
              <a:buChar char="•"/>
            </a:pPr>
            <a:r>
              <a:rPr lang="en-US" sz="2800"/>
              <a:t>ASL is provided</a:t>
            </a:r>
            <a:endParaRPr lang="en-US" sz="2800">
              <a:cs typeface="Calibri"/>
            </a:endParaRPr>
          </a:p>
          <a:p>
            <a:pPr marL="457200" indent="-457200" algn="l">
              <a:buFont typeface="Arial" panose="020B0604020202020204" pitchFamily="34" charset="0"/>
              <a:buChar char="•"/>
            </a:pPr>
            <a:r>
              <a:rPr lang="en-US" sz="2800"/>
              <a:t>Presentation materials are available at:</a:t>
            </a:r>
          </a:p>
          <a:p>
            <a:pPr algn="l"/>
            <a:r>
              <a:rPr lang="en-US" sz="2800"/>
              <a:t>         www.access-board.gov</a:t>
            </a:r>
          </a:p>
        </p:txBody>
      </p:sp>
      <p:sp>
        <p:nvSpPr>
          <p:cNvPr id="3" name="Slide Number Placeholder 2">
            <a:extLst>
              <a:ext uri="{FF2B5EF4-FFF2-40B4-BE49-F238E27FC236}">
                <a16:creationId xmlns:a16="http://schemas.microsoft.com/office/drawing/2014/main" id="{418C14A7-CC63-42E4-8AAC-7B64081799BB}"/>
              </a:ext>
            </a:extLst>
          </p:cNvPr>
          <p:cNvSpPr>
            <a:spLocks noGrp="1"/>
          </p:cNvSpPr>
          <p:nvPr>
            <p:ph type="sldNum" sz="quarter" idx="12"/>
          </p:nvPr>
        </p:nvSpPr>
        <p:spPr/>
        <p:txBody>
          <a:bodyPr/>
          <a:lstStyle/>
          <a:p>
            <a:fld id="{EFE6D0DB-7C1D-4495-94DC-5D212A17A7E3}" type="slidenum">
              <a:rPr lang="en-US" smtClean="0"/>
              <a:t>1</a:t>
            </a:fld>
            <a:endParaRPr lang="en-US"/>
          </a:p>
        </p:txBody>
      </p:sp>
    </p:spTree>
    <p:extLst>
      <p:ext uri="{BB962C8B-B14F-4D97-AF65-F5344CB8AC3E}">
        <p14:creationId xmlns:p14="http://schemas.microsoft.com/office/powerpoint/2010/main" val="84482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7812F2-E773-48A6-9A6C-7D954DCFA4CD}"/>
              </a:ext>
            </a:extLst>
          </p:cNvPr>
          <p:cNvSpPr>
            <a:spLocks noGrp="1"/>
          </p:cNvSpPr>
          <p:nvPr>
            <p:ph type="title"/>
          </p:nvPr>
        </p:nvSpPr>
        <p:spPr/>
        <p:txBody>
          <a:bodyPr>
            <a:normAutofit fontScale="90000"/>
          </a:bodyPr>
          <a:lstStyle/>
          <a:p>
            <a:r>
              <a:rPr lang="en-US"/>
              <a:t> Medical Diagnostic Equipment Standards </a:t>
            </a:r>
          </a:p>
        </p:txBody>
      </p:sp>
      <p:sp>
        <p:nvSpPr>
          <p:cNvPr id="2" name="Content Placeholder 1">
            <a:extLst>
              <a:ext uri="{FF2B5EF4-FFF2-40B4-BE49-F238E27FC236}">
                <a16:creationId xmlns:a16="http://schemas.microsoft.com/office/drawing/2014/main" id="{004D124D-ABF7-4890-A9E3-6BF41B9CBA81}"/>
              </a:ext>
            </a:extLst>
          </p:cNvPr>
          <p:cNvSpPr>
            <a:spLocks noGrp="1"/>
          </p:cNvSpPr>
          <p:nvPr>
            <p:ph idx="1"/>
          </p:nvPr>
        </p:nvSpPr>
        <p:spPr>
          <a:xfrm>
            <a:off x="1342607" y="2706957"/>
            <a:ext cx="10515600" cy="3055878"/>
          </a:xfrm>
        </p:spPr>
        <p:txBody>
          <a:bodyPr vert="horz" lIns="91440" tIns="45720" rIns="91440" bIns="45720" rtlCol="0" anchor="t">
            <a:normAutofit/>
          </a:bodyPr>
          <a:lstStyle/>
          <a:p>
            <a:pPr marL="0" indent="0" algn="ctr">
              <a:buNone/>
            </a:pPr>
            <a:r>
              <a:rPr lang="en-US" sz="4000" dirty="0"/>
              <a:t>The Standards for Accessible Medical Diagnostic Equipment can be found at: </a:t>
            </a:r>
            <a:endParaRPr lang="en-US" sz="4000" dirty="0">
              <a:cs typeface="Calibri" panose="020F0502020204030204"/>
            </a:endParaRPr>
          </a:p>
          <a:p>
            <a:pPr marL="0" indent="0" algn="ctr">
              <a:buNone/>
            </a:pPr>
            <a:r>
              <a:rPr lang="en-US" sz="4000" dirty="0">
                <a:hlinkClick r:id="rId2"/>
              </a:rPr>
              <a:t>https://www.access-board.gov/mde/</a:t>
            </a:r>
            <a:endParaRPr lang="en-US" sz="4000" dirty="0">
              <a:cs typeface="Calibri" panose="020F0502020204030204"/>
            </a:endParaRPr>
          </a:p>
          <a:p>
            <a:pPr marL="0" indent="0">
              <a:buNone/>
            </a:pPr>
            <a:endParaRPr lang="en-US" dirty="0"/>
          </a:p>
        </p:txBody>
      </p:sp>
      <p:sp>
        <p:nvSpPr>
          <p:cNvPr id="3" name="Slide Number Placeholder 2">
            <a:extLst>
              <a:ext uri="{FF2B5EF4-FFF2-40B4-BE49-F238E27FC236}">
                <a16:creationId xmlns:a16="http://schemas.microsoft.com/office/drawing/2014/main" id="{07CD4C5B-CEE3-4593-8E62-63687CA58F95}"/>
              </a:ext>
            </a:extLst>
          </p:cNvPr>
          <p:cNvSpPr>
            <a:spLocks noGrp="1"/>
          </p:cNvSpPr>
          <p:nvPr>
            <p:ph type="sldNum" sz="quarter" idx="12"/>
          </p:nvPr>
        </p:nvSpPr>
        <p:spPr/>
        <p:txBody>
          <a:bodyPr/>
          <a:lstStyle/>
          <a:p>
            <a:fld id="{8DC63C13-3CB5-41DF-87A9-439A56BB01FD}" type="slidenum">
              <a:rPr lang="en-US" smtClean="0"/>
              <a:t>10</a:t>
            </a:fld>
            <a:endParaRPr lang="en-US"/>
          </a:p>
        </p:txBody>
      </p:sp>
    </p:spTree>
    <p:extLst>
      <p:ext uri="{BB962C8B-B14F-4D97-AF65-F5344CB8AC3E}">
        <p14:creationId xmlns:p14="http://schemas.microsoft.com/office/powerpoint/2010/main" val="1791322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065E-2DDC-4B80-8ACE-B51D12F0FFA4}"/>
              </a:ext>
            </a:extLst>
          </p:cNvPr>
          <p:cNvSpPr>
            <a:spLocks noGrp="1"/>
          </p:cNvSpPr>
          <p:nvPr>
            <p:ph type="title"/>
          </p:nvPr>
        </p:nvSpPr>
        <p:spPr>
          <a:xfrm>
            <a:off x="503853" y="188149"/>
            <a:ext cx="11504645" cy="1325563"/>
          </a:xfrm>
        </p:spPr>
        <p:txBody>
          <a:bodyPr>
            <a:normAutofit fontScale="90000"/>
          </a:bodyPr>
          <a:lstStyle/>
          <a:p>
            <a:r>
              <a:rPr lang="fr-FR" dirty="0"/>
              <a:t>Guidance on Prescription Drug Container Labels</a:t>
            </a:r>
            <a:endParaRPr lang="en-US" dirty="0"/>
          </a:p>
        </p:txBody>
      </p:sp>
      <p:sp>
        <p:nvSpPr>
          <p:cNvPr id="3" name="TextBox 2">
            <a:extLst>
              <a:ext uri="{FF2B5EF4-FFF2-40B4-BE49-F238E27FC236}">
                <a16:creationId xmlns:a16="http://schemas.microsoft.com/office/drawing/2014/main" id="{12739CD8-FB90-4569-AF51-EF06B81BA5C1}"/>
              </a:ext>
            </a:extLst>
          </p:cNvPr>
          <p:cNvSpPr txBox="1"/>
          <p:nvPr/>
        </p:nvSpPr>
        <p:spPr>
          <a:xfrm>
            <a:off x="613459" y="1874692"/>
            <a:ext cx="7882360" cy="5589222"/>
          </a:xfrm>
          <a:prstGeom prst="rect">
            <a:avLst/>
          </a:prstGeom>
          <a:noFill/>
        </p:spPr>
        <p:txBody>
          <a:bodyPr wrap="square" rtlCol="0">
            <a:spAutoFit/>
          </a:bodyPr>
          <a:lstStyle/>
          <a:p>
            <a:r>
              <a:rPr lang="en-US" sz="2800" b="1" dirty="0"/>
              <a:t>Advisory (non-binding) guidance developed by a stakeholder working group</a:t>
            </a:r>
          </a:p>
          <a:p>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sng" strike="noStrike" kern="1200" cap="none" spc="0" normalizeH="0" baseline="0" noProof="0" dirty="0">
                <a:ln>
                  <a:noFill/>
                </a:ln>
                <a:solidFill>
                  <a:prstClr val="black"/>
                </a:solidFill>
                <a:effectLst/>
                <a:uLnTx/>
                <a:uFillTx/>
                <a:latin typeface="Calibri" panose="020F0502020204030204"/>
                <a:ea typeface="+mn-ea"/>
                <a:cs typeface="+mn-cs"/>
              </a:rPr>
              <a:t>Best Practices for All Formats</a:t>
            </a:r>
            <a:endParaRPr kumimoji="0" lang="en-US" sz="2800" b="1" i="0" u="sng"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Communication</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Provide options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Quality control</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Maintain patient privacy</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a:endParaRPr>
          </a:p>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Char char="ü"/>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No Surcharge (extra fee)</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a:endParaRPr>
          </a:p>
          <a:p>
            <a:endParaRPr lang="en-US" dirty="0"/>
          </a:p>
          <a:p>
            <a:pPr algn="ctr"/>
            <a:r>
              <a:rPr lang="en-US" sz="2800" dirty="0">
                <a:hlinkClick r:id="rId2"/>
              </a:rPr>
              <a:t>https://www.access-board.gov/rx.html</a:t>
            </a:r>
            <a:endParaRPr lang="en-US" sz="2800" dirty="0"/>
          </a:p>
          <a:p>
            <a:endParaRPr lang="en-US" dirty="0"/>
          </a:p>
          <a:p>
            <a:r>
              <a:rPr lang="en-US" dirty="0"/>
              <a:t> </a:t>
            </a:r>
          </a:p>
        </p:txBody>
      </p:sp>
      <p:pic>
        <p:nvPicPr>
          <p:cNvPr id="4" name="Picture 3" descr="Best Practices for Accessible prescription drug labels graphic">
            <a:extLst>
              <a:ext uri="{FF2B5EF4-FFF2-40B4-BE49-F238E27FC236}">
                <a16:creationId xmlns:a16="http://schemas.microsoft.com/office/drawing/2014/main" id="{802CA7A3-8C3B-4050-AD1D-8159206C33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55825" y="1948104"/>
            <a:ext cx="1908739" cy="4590808"/>
          </a:xfrm>
          <a:prstGeom prst="rect">
            <a:avLst/>
          </a:prstGeom>
        </p:spPr>
      </p:pic>
      <p:sp>
        <p:nvSpPr>
          <p:cNvPr id="5" name="Slide Number Placeholder 4">
            <a:extLst>
              <a:ext uri="{FF2B5EF4-FFF2-40B4-BE49-F238E27FC236}">
                <a16:creationId xmlns:a16="http://schemas.microsoft.com/office/drawing/2014/main" id="{FC00B11B-054F-4341-A233-862915421A08}"/>
              </a:ext>
            </a:extLst>
          </p:cNvPr>
          <p:cNvSpPr>
            <a:spLocks noGrp="1"/>
          </p:cNvSpPr>
          <p:nvPr>
            <p:ph type="sldNum" sz="quarter" idx="12"/>
          </p:nvPr>
        </p:nvSpPr>
        <p:spPr/>
        <p:txBody>
          <a:bodyPr/>
          <a:lstStyle/>
          <a:p>
            <a:fld id="{EFE6D0DB-7C1D-4495-94DC-5D212A17A7E3}" type="slidenum">
              <a:rPr lang="en-US" smtClean="0"/>
              <a:t>11</a:t>
            </a:fld>
            <a:endParaRPr lang="en-US"/>
          </a:p>
        </p:txBody>
      </p:sp>
    </p:spTree>
    <p:extLst>
      <p:ext uri="{BB962C8B-B14F-4D97-AF65-F5344CB8AC3E}">
        <p14:creationId xmlns:p14="http://schemas.microsoft.com/office/powerpoint/2010/main" val="353561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Bill Botten Training Coordinator&#10;US Access Board">
            <a:extLst>
              <a:ext uri="{FF2B5EF4-FFF2-40B4-BE49-F238E27FC236}">
                <a16:creationId xmlns:a16="http://schemas.microsoft.com/office/drawing/2014/main" id="{5FC6C074-357C-4A30-BBE3-11C7E695C83E}"/>
              </a:ext>
            </a:extLst>
          </p:cNvPr>
          <p:cNvSpPr>
            <a:spLocks noGrp="1"/>
          </p:cNvSpPr>
          <p:nvPr>
            <p:ph type="title"/>
          </p:nvPr>
        </p:nvSpPr>
        <p:spPr>
          <a:xfrm>
            <a:off x="5334837" y="136525"/>
            <a:ext cx="6551525" cy="3190352"/>
          </a:xfrm>
        </p:spPr>
        <p:txBody>
          <a:bodyPr>
            <a:noAutofit/>
          </a:bodyPr>
          <a:lstStyle/>
          <a:p>
            <a:r>
              <a:rPr lang="en-US" sz="2800" dirty="0"/>
              <a:t>Bill Botten</a:t>
            </a:r>
            <a:br>
              <a:rPr lang="en-US" sz="2800" dirty="0"/>
            </a:br>
            <a:r>
              <a:rPr lang="en-US" sz="2800" dirty="0"/>
              <a:t>Senior Accessibility Specialist</a:t>
            </a:r>
            <a:br>
              <a:rPr lang="en-US" sz="2800" dirty="0"/>
            </a:br>
            <a:r>
              <a:rPr lang="en-US" sz="2800" dirty="0"/>
              <a:t>US Access Board</a:t>
            </a:r>
            <a:br>
              <a:rPr lang="en-US" sz="2800" dirty="0"/>
            </a:br>
            <a:br>
              <a:rPr lang="en-US" sz="2800" dirty="0"/>
            </a:br>
            <a:br>
              <a:rPr lang="en-US" sz="2800" dirty="0"/>
            </a:br>
            <a:br>
              <a:rPr lang="en-US" sz="2800" dirty="0"/>
            </a:br>
            <a:br>
              <a:rPr lang="en-US" sz="2800" dirty="0"/>
            </a:br>
            <a:r>
              <a:rPr lang="en-US" dirty="0"/>
              <a:t>Americans with Disabilities Act (ADA) &amp; </a:t>
            </a:r>
            <a:br>
              <a:rPr lang="en-US" dirty="0"/>
            </a:br>
            <a:r>
              <a:rPr lang="en-US" dirty="0"/>
              <a:t>Architectural Barriers Act  (ABA) Standards </a:t>
            </a:r>
            <a:endParaRPr lang="en-US" sz="2800" dirty="0"/>
          </a:p>
        </p:txBody>
      </p:sp>
      <p:pic>
        <p:nvPicPr>
          <p:cNvPr id="7" name="Picture Placeholder 6" descr="Picture of Bill Botten">
            <a:extLst>
              <a:ext uri="{FF2B5EF4-FFF2-40B4-BE49-F238E27FC236}">
                <a16:creationId xmlns:a16="http://schemas.microsoft.com/office/drawing/2014/main" id="{E705C777-75AF-40F3-AF76-6B567AA511E3}"/>
              </a:ext>
            </a:extLst>
          </p:cNvPr>
          <p:cNvPicPr>
            <a:picLocks noGrp="1" noChangeAspect="1"/>
          </p:cNvPicPr>
          <p:nvPr>
            <p:ph type="pic" idx="1"/>
          </p:nvPr>
        </p:nvPicPr>
        <p:blipFill>
          <a:blip r:embed="rId2" cstate="email">
            <a:extLst>
              <a:ext uri="{28A0092B-C50C-407E-A947-70E740481C1C}">
                <a14:useLocalDpi xmlns:a14="http://schemas.microsoft.com/office/drawing/2010/main"/>
              </a:ext>
            </a:extLst>
          </a:blip>
          <a:srcRect/>
          <a:stretch>
            <a:fillRect/>
          </a:stretch>
        </p:blipFill>
        <p:spPr/>
      </p:pic>
      <p:sp>
        <p:nvSpPr>
          <p:cNvPr id="5" name="Text Placeholder 4">
            <a:extLst>
              <a:ext uri="{FF2B5EF4-FFF2-40B4-BE49-F238E27FC236}">
                <a16:creationId xmlns:a16="http://schemas.microsoft.com/office/drawing/2014/main" id="{4ADF46D6-9EB9-4AF6-829E-DFD290AF0A6D}"/>
              </a:ext>
            </a:extLst>
          </p:cNvPr>
          <p:cNvSpPr>
            <a:spLocks noGrp="1"/>
          </p:cNvSpPr>
          <p:nvPr>
            <p:ph type="body" sz="half" idx="2"/>
          </p:nvPr>
        </p:nvSpPr>
        <p:spPr>
          <a:xfrm>
            <a:off x="5673213" y="4268788"/>
            <a:ext cx="5680587" cy="1600200"/>
          </a:xfrm>
        </p:spPr>
        <p:txBody>
          <a:bodyPr>
            <a:normAutofit lnSpcReduction="10000"/>
          </a:bodyPr>
          <a:lstStyle/>
          <a:p>
            <a:pPr algn="ctr"/>
            <a:r>
              <a:rPr lang="en-US" sz="3200" dirty="0"/>
              <a:t>Bill Botten</a:t>
            </a:r>
          </a:p>
          <a:p>
            <a:pPr algn="ctr"/>
            <a:r>
              <a:rPr lang="en-US" sz="3200" dirty="0"/>
              <a:t>Senior Accessibility Specialist</a:t>
            </a:r>
          </a:p>
          <a:p>
            <a:pPr algn="ctr"/>
            <a:r>
              <a:rPr lang="en-US" sz="3200" dirty="0"/>
              <a:t>US Access Board</a:t>
            </a:r>
          </a:p>
        </p:txBody>
      </p:sp>
      <p:sp>
        <p:nvSpPr>
          <p:cNvPr id="3" name="Slide Number Placeholder 2">
            <a:extLst>
              <a:ext uri="{FF2B5EF4-FFF2-40B4-BE49-F238E27FC236}">
                <a16:creationId xmlns:a16="http://schemas.microsoft.com/office/drawing/2014/main" id="{89922503-A6C5-454B-A9EC-B822245BC6DC}"/>
              </a:ext>
            </a:extLst>
          </p:cNvPr>
          <p:cNvSpPr>
            <a:spLocks noGrp="1"/>
          </p:cNvSpPr>
          <p:nvPr>
            <p:ph type="sldNum" sz="quarter" idx="12"/>
          </p:nvPr>
        </p:nvSpPr>
        <p:spPr/>
        <p:txBody>
          <a:bodyPr/>
          <a:lstStyle/>
          <a:p>
            <a:fld id="{EFE6D0DB-7C1D-4495-94DC-5D212A17A7E3}" type="slidenum">
              <a:rPr lang="en-US" smtClean="0"/>
              <a:t>12</a:t>
            </a:fld>
            <a:endParaRPr lang="en-US"/>
          </a:p>
        </p:txBody>
      </p:sp>
    </p:spTree>
    <p:extLst>
      <p:ext uri="{BB962C8B-B14F-4D97-AF65-F5344CB8AC3E}">
        <p14:creationId xmlns:p14="http://schemas.microsoft.com/office/powerpoint/2010/main" val="151506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2BC0-2AAB-4BD7-87A2-B2F7BF656950}"/>
              </a:ext>
            </a:extLst>
          </p:cNvPr>
          <p:cNvSpPr>
            <a:spLocks noGrp="1"/>
          </p:cNvSpPr>
          <p:nvPr>
            <p:ph type="title"/>
          </p:nvPr>
        </p:nvSpPr>
        <p:spPr>
          <a:xfrm>
            <a:off x="487680" y="188149"/>
            <a:ext cx="11582400" cy="1325563"/>
          </a:xfrm>
        </p:spPr>
        <p:txBody>
          <a:bodyPr>
            <a:normAutofit/>
          </a:bodyPr>
          <a:lstStyle/>
          <a:p>
            <a:r>
              <a:rPr lang="en-US">
                <a:cs typeface="Calibri"/>
              </a:rPr>
              <a:t>All Types of Health Care Facilities Covered</a:t>
            </a:r>
          </a:p>
        </p:txBody>
      </p:sp>
      <p:sp>
        <p:nvSpPr>
          <p:cNvPr id="5" name="TextBox 4">
            <a:extLst>
              <a:ext uri="{FF2B5EF4-FFF2-40B4-BE49-F238E27FC236}">
                <a16:creationId xmlns:a16="http://schemas.microsoft.com/office/drawing/2014/main" id="{E06EAB3F-0EFE-4E5E-92C1-1C067AA363F7}"/>
              </a:ext>
            </a:extLst>
          </p:cNvPr>
          <p:cNvSpPr txBox="1"/>
          <p:nvPr/>
        </p:nvSpPr>
        <p:spPr>
          <a:xfrm>
            <a:off x="101725" y="2053087"/>
            <a:ext cx="6362137" cy="4372479"/>
          </a:xfrm>
          <a:prstGeom prst="rect">
            <a:avLst/>
          </a:prstGeom>
          <a:noFill/>
        </p:spPr>
        <p:txBody>
          <a:bodyPr wrap="square" lIns="91440" tIns="45720" rIns="91440" bIns="45720" rtlCol="0" anchor="t">
            <a:spAutoFit/>
          </a:bodyPr>
          <a:lstStyle/>
          <a:p>
            <a:pPr marL="228600" indent="-228600">
              <a:lnSpc>
                <a:spcPct val="90000"/>
              </a:lnSpc>
              <a:spcBef>
                <a:spcPts val="1000"/>
              </a:spcBef>
              <a:buFont typeface="Arial" panose="020B0604020202020204" pitchFamily="34" charset="0"/>
              <a:buChar char="•"/>
              <a:defRPr/>
            </a:pPr>
            <a:r>
              <a:rPr kumimoji="0" lang="en-US" sz="3600" b="1" i="0" u="none" strike="noStrike" kern="1200" cap="none" spc="0" normalizeH="0" baseline="0" noProof="0" dirty="0">
                <a:ln>
                  <a:noFill/>
                </a:ln>
                <a:effectLst/>
                <a:uLnTx/>
                <a:uFillTx/>
                <a:latin typeface="Calibri" panose="020F0502020204030204"/>
                <a:ea typeface="+mn-ea"/>
                <a:cs typeface="+mn-cs"/>
              </a:rPr>
              <a:t> Clinics, doctors' offices, dental offices, and other professional </a:t>
            </a:r>
            <a:r>
              <a:rPr lang="en-US" sz="3600" b="1" dirty="0">
                <a:latin typeface="Calibri" panose="020F0502020204030204"/>
              </a:rPr>
              <a:t>offices</a:t>
            </a:r>
            <a:r>
              <a:rPr kumimoji="0" lang="en-US" sz="3600" b="1" i="0" u="none" strike="noStrike" kern="1200" cap="none" spc="0" normalizeH="0" baseline="0" noProof="0" dirty="0">
                <a:ln>
                  <a:noFill/>
                </a:ln>
                <a:effectLst/>
                <a:uLnTx/>
                <a:uFillTx/>
                <a:latin typeface="Calibri" panose="020F0502020204030204"/>
                <a:ea typeface="+mn-ea"/>
                <a:cs typeface="+mn-cs"/>
              </a:rPr>
              <a:t> of healthcare providers</a:t>
            </a:r>
          </a:p>
          <a:p>
            <a:pPr>
              <a:lnSpc>
                <a:spcPct val="90000"/>
              </a:lnSpc>
              <a:spcBef>
                <a:spcPts val="1000"/>
              </a:spcBef>
              <a:defRPr/>
            </a:pPr>
            <a:endParaRPr kumimoji="0" lang="en-US" sz="1000" b="1" i="0" u="none" strike="noStrike" kern="1200" cap="none" spc="0" normalizeH="0" baseline="0" noProof="0" dirty="0">
              <a:ln>
                <a:noFill/>
              </a:ln>
              <a:effectLst/>
              <a:uLnTx/>
              <a:uFillTx/>
              <a:latin typeface="Calibri" panose="020F0502020204030204"/>
              <a:ea typeface="+mn-ea"/>
              <a:cs typeface="+mn-cs"/>
            </a:endParaRPr>
          </a:p>
          <a:p>
            <a:pPr marL="228600" indent="-228600">
              <a:lnSpc>
                <a:spcPct val="90000"/>
              </a:lnSpc>
              <a:spcBef>
                <a:spcPts val="1000"/>
              </a:spcBef>
              <a:buFont typeface="Arial" panose="020B0604020202020204" pitchFamily="34" charset="0"/>
              <a:buChar char="•"/>
              <a:defRPr/>
            </a:pPr>
            <a:r>
              <a:rPr kumimoji="0" lang="en-US" sz="3600" b="1" i="0" u="none" strike="noStrike" kern="1200" cap="none" spc="0" normalizeH="0" baseline="0" noProof="0" dirty="0">
                <a:ln>
                  <a:noFill/>
                </a:ln>
                <a:effectLst/>
                <a:uLnTx/>
                <a:uFillTx/>
                <a:latin typeface="Calibri" panose="020F0502020204030204"/>
                <a:ea typeface="+mn-ea"/>
                <a:cs typeface="+mn-cs"/>
              </a:rPr>
              <a:t> Hospitals, Rehabilitation Facilities, Psychiatric Facilities and Detoxification Facilities</a:t>
            </a:r>
          </a:p>
          <a:p>
            <a:pPr>
              <a:lnSpc>
                <a:spcPct val="90000"/>
              </a:lnSpc>
              <a:spcBef>
                <a:spcPts val="1000"/>
              </a:spcBef>
              <a:defRPr/>
            </a:pPr>
            <a:endParaRPr kumimoji="0" lang="en-US" sz="1000" b="1" i="0" u="none" strike="noStrike" kern="1200" cap="none" spc="0" normalizeH="0" baseline="0" noProof="0" dirty="0">
              <a:ln>
                <a:noFill/>
              </a:ln>
              <a:effectLst/>
              <a:uLnTx/>
              <a:uFillTx/>
              <a:latin typeface="Calibri" panose="020F0502020204030204"/>
              <a:ea typeface="+mn-ea"/>
              <a:cs typeface="+mn-cs"/>
            </a:endParaRPr>
          </a:p>
          <a:p>
            <a:pPr marL="228600" indent="-228600">
              <a:lnSpc>
                <a:spcPct val="90000"/>
              </a:lnSpc>
              <a:spcBef>
                <a:spcPts val="1000"/>
              </a:spcBef>
              <a:buFont typeface="Arial" panose="020B0604020202020204" pitchFamily="34" charset="0"/>
              <a:buChar char="•"/>
              <a:defRPr/>
            </a:pPr>
            <a:r>
              <a:rPr kumimoji="0" lang="en-US" sz="3600" b="1" i="0" u="none" strike="noStrike" kern="1200" cap="none" spc="0" normalizeH="0" baseline="0" noProof="0" dirty="0">
                <a:ln>
                  <a:noFill/>
                </a:ln>
                <a:effectLst/>
                <a:uLnTx/>
                <a:uFillTx/>
                <a:latin typeface="Calibri" panose="020F0502020204030204"/>
                <a:ea typeface="+mn-ea"/>
                <a:cs typeface="+mn-cs"/>
              </a:rPr>
              <a:t> Long-term Care Facilities</a:t>
            </a:r>
            <a:endParaRPr lang="en-US" sz="3600" b="1" i="0" u="none" strike="noStrike" kern="1200" cap="none" spc="0" normalizeH="0" baseline="0" noProof="0" dirty="0">
              <a:ln>
                <a:noFill/>
              </a:ln>
              <a:effectLst/>
              <a:uLnTx/>
              <a:uFillTx/>
              <a:latin typeface="Calibri" panose="020F0502020204030204"/>
              <a:cs typeface="Calibri"/>
            </a:endParaRPr>
          </a:p>
        </p:txBody>
      </p:sp>
      <p:pic>
        <p:nvPicPr>
          <p:cNvPr id="6" name="Picture 5" descr="photo of a hospital signage and building in the foreground ">
            <a:extLst>
              <a:ext uri="{FF2B5EF4-FFF2-40B4-BE49-F238E27FC236}">
                <a16:creationId xmlns:a16="http://schemas.microsoft.com/office/drawing/2014/main" id="{C9658BF4-D3BB-432F-8FCC-D8FE63040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71479" y="1779138"/>
            <a:ext cx="3822523" cy="2584928"/>
          </a:xfrm>
          <a:prstGeom prst="rect">
            <a:avLst/>
          </a:prstGeom>
          <a:ln>
            <a:solidFill>
              <a:schemeClr val="tx1"/>
            </a:solidFill>
          </a:ln>
        </p:spPr>
      </p:pic>
      <p:pic>
        <p:nvPicPr>
          <p:cNvPr id="7" name="Picture 6" descr="photo of a community room in a long term care facility with elderly men and women and staff">
            <a:extLst>
              <a:ext uri="{FF2B5EF4-FFF2-40B4-BE49-F238E27FC236}">
                <a16:creationId xmlns:a16="http://schemas.microsoft.com/office/drawing/2014/main" id="{38FE3CED-41D8-4808-BC6A-69C6435207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19345" y="4399339"/>
            <a:ext cx="3617904" cy="2411935"/>
          </a:xfrm>
          <a:prstGeom prst="rect">
            <a:avLst/>
          </a:prstGeom>
          <a:ln>
            <a:solidFill>
              <a:schemeClr val="tx1"/>
            </a:solidFill>
          </a:ln>
        </p:spPr>
      </p:pic>
      <p:sp>
        <p:nvSpPr>
          <p:cNvPr id="4" name="Slide Number Placeholder 3">
            <a:extLst>
              <a:ext uri="{FF2B5EF4-FFF2-40B4-BE49-F238E27FC236}">
                <a16:creationId xmlns:a16="http://schemas.microsoft.com/office/drawing/2014/main" id="{C29DA55B-9D5F-4E1A-AB0D-59E2D6249C54}"/>
              </a:ext>
            </a:extLst>
          </p:cNvPr>
          <p:cNvSpPr>
            <a:spLocks noGrp="1"/>
          </p:cNvSpPr>
          <p:nvPr>
            <p:ph type="sldNum" sz="quarter" idx="12"/>
          </p:nvPr>
        </p:nvSpPr>
        <p:spPr/>
        <p:txBody>
          <a:bodyPr/>
          <a:lstStyle/>
          <a:p>
            <a:fld id="{8DC63C13-3CB5-41DF-87A9-439A56BB01FD}" type="slidenum">
              <a:rPr lang="en-US" smtClean="0"/>
              <a:t>13</a:t>
            </a:fld>
            <a:endParaRPr lang="en-US"/>
          </a:p>
        </p:txBody>
      </p:sp>
    </p:spTree>
    <p:extLst>
      <p:ext uri="{BB962C8B-B14F-4D97-AF65-F5344CB8AC3E}">
        <p14:creationId xmlns:p14="http://schemas.microsoft.com/office/powerpoint/2010/main" val="687866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2BC0-2AAB-4BD7-87A2-B2F7BF656950}"/>
              </a:ext>
            </a:extLst>
          </p:cNvPr>
          <p:cNvSpPr>
            <a:spLocks noGrp="1"/>
          </p:cNvSpPr>
          <p:nvPr>
            <p:ph type="title"/>
          </p:nvPr>
        </p:nvSpPr>
        <p:spPr/>
        <p:txBody>
          <a:bodyPr/>
          <a:lstStyle/>
          <a:p>
            <a:r>
              <a:rPr lang="en-US">
                <a:cs typeface="Calibri"/>
              </a:rPr>
              <a:t>Covered Spaces/Elements</a:t>
            </a:r>
          </a:p>
        </p:txBody>
      </p:sp>
      <p:sp>
        <p:nvSpPr>
          <p:cNvPr id="3" name="Content Placeholder 2">
            <a:extLst>
              <a:ext uri="{FF2B5EF4-FFF2-40B4-BE49-F238E27FC236}">
                <a16:creationId xmlns:a16="http://schemas.microsoft.com/office/drawing/2014/main" id="{FADF7465-FC88-4252-9BEA-0C85F376DF29}"/>
              </a:ext>
            </a:extLst>
          </p:cNvPr>
          <p:cNvSpPr>
            <a:spLocks noGrp="1"/>
          </p:cNvSpPr>
          <p:nvPr>
            <p:ph idx="1"/>
          </p:nvPr>
        </p:nvSpPr>
        <p:spPr>
          <a:xfrm>
            <a:off x="450817" y="2187574"/>
            <a:ext cx="6843634" cy="4351338"/>
          </a:xfrm>
        </p:spPr>
        <p:txBody>
          <a:bodyPr vert="horz" lIns="91440" tIns="45720" rIns="91440" bIns="45720" rtlCol="0" anchor="t">
            <a:normAutofit fontScale="92500" lnSpcReduction="20000"/>
          </a:bodyPr>
          <a:lstStyle/>
          <a:p>
            <a:r>
              <a:rPr lang="en-US" sz="4000" b="1">
                <a:cs typeface="Calibri"/>
              </a:rPr>
              <a:t> Parking </a:t>
            </a:r>
          </a:p>
          <a:p>
            <a:r>
              <a:rPr lang="en-US" sz="4000" b="1">
                <a:cs typeface="Calibri"/>
              </a:rPr>
              <a:t> Accessible routes</a:t>
            </a:r>
          </a:p>
          <a:p>
            <a:r>
              <a:rPr lang="en-US" sz="4000" b="1">
                <a:cs typeface="Calibri"/>
              </a:rPr>
              <a:t> Entrances</a:t>
            </a:r>
          </a:p>
          <a:p>
            <a:r>
              <a:rPr lang="en-US" sz="4000" b="1">
                <a:cs typeface="Calibri"/>
              </a:rPr>
              <a:t> Exam rooms and other public or common use areas</a:t>
            </a:r>
          </a:p>
          <a:p>
            <a:r>
              <a:rPr lang="en-US" sz="4000" b="1">
                <a:cs typeface="Calibri"/>
              </a:rPr>
              <a:t> Patient bedrooms</a:t>
            </a:r>
          </a:p>
          <a:p>
            <a:r>
              <a:rPr lang="en-US" sz="4000" b="1">
                <a:cs typeface="Calibri"/>
              </a:rPr>
              <a:t> Toilet and bathing rooms</a:t>
            </a:r>
          </a:p>
          <a:p>
            <a:r>
              <a:rPr lang="en-US" sz="4000" b="1">
                <a:cs typeface="Calibri"/>
              </a:rPr>
              <a:t> Service counters</a:t>
            </a:r>
          </a:p>
          <a:p>
            <a:endParaRPr lang="en-US"/>
          </a:p>
        </p:txBody>
      </p:sp>
      <p:sp>
        <p:nvSpPr>
          <p:cNvPr id="4" name="Slide Number Placeholder 3">
            <a:extLst>
              <a:ext uri="{FF2B5EF4-FFF2-40B4-BE49-F238E27FC236}">
                <a16:creationId xmlns:a16="http://schemas.microsoft.com/office/drawing/2014/main" id="{C29DA55B-9D5F-4E1A-AB0D-59E2D6249C54}"/>
              </a:ext>
            </a:extLst>
          </p:cNvPr>
          <p:cNvSpPr>
            <a:spLocks noGrp="1"/>
          </p:cNvSpPr>
          <p:nvPr>
            <p:ph type="sldNum" sz="quarter" idx="12"/>
          </p:nvPr>
        </p:nvSpPr>
        <p:spPr/>
        <p:txBody>
          <a:bodyPr/>
          <a:lstStyle/>
          <a:p>
            <a:fld id="{8DC63C13-3CB5-41DF-87A9-439A56BB01FD}" type="slidenum">
              <a:rPr lang="en-US" smtClean="0"/>
              <a:t>14</a:t>
            </a:fld>
            <a:endParaRPr lang="en-US"/>
          </a:p>
        </p:txBody>
      </p:sp>
      <p:pic>
        <p:nvPicPr>
          <p:cNvPr id="5" name="Picture 4" descr="graphic of a hospital and a highlighted area defining the 10% scoping requirement for visitor/patient parking serving outpatient facilities">
            <a:extLst>
              <a:ext uri="{FF2B5EF4-FFF2-40B4-BE49-F238E27FC236}">
                <a16:creationId xmlns:a16="http://schemas.microsoft.com/office/drawing/2014/main" id="{8C638CF3-5B42-420F-8A6D-402285B43B8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41718" y="2475107"/>
            <a:ext cx="5261727" cy="2919847"/>
          </a:xfrm>
          <a:prstGeom prst="rect">
            <a:avLst/>
          </a:prstGeom>
        </p:spPr>
      </p:pic>
    </p:spTree>
    <p:extLst>
      <p:ext uri="{BB962C8B-B14F-4D97-AF65-F5344CB8AC3E}">
        <p14:creationId xmlns:p14="http://schemas.microsoft.com/office/powerpoint/2010/main" val="1842620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4406BE-A510-43B8-AEA5-ADCE354E992A}"/>
              </a:ext>
            </a:extLst>
          </p:cNvPr>
          <p:cNvSpPr>
            <a:spLocks noGrp="1"/>
          </p:cNvSpPr>
          <p:nvPr>
            <p:ph type="title"/>
          </p:nvPr>
        </p:nvSpPr>
        <p:spPr/>
        <p:txBody>
          <a:bodyPr/>
          <a:lstStyle/>
          <a:p>
            <a:r>
              <a:rPr lang="en-US"/>
              <a:t>Available Resources</a:t>
            </a:r>
          </a:p>
        </p:txBody>
      </p:sp>
      <p:pic>
        <p:nvPicPr>
          <p:cNvPr id="7" name="Content Placeholder 6" descr="Image from the Department of Justice (www.ada.gov) of an exam room showing the orientation of door swing, examination table and other equipment/objects in the room.">
            <a:extLst>
              <a:ext uri="{FF2B5EF4-FFF2-40B4-BE49-F238E27FC236}">
                <a16:creationId xmlns:a16="http://schemas.microsoft.com/office/drawing/2014/main" id="{09BC15FE-90DE-4DDC-AAF6-637CC68882E4}"/>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1428756" y="2012051"/>
            <a:ext cx="2846967" cy="3684588"/>
          </a:xfrm>
          <a:prstGeom prst="rect">
            <a:avLst/>
          </a:prstGeom>
          <a:ln>
            <a:solidFill>
              <a:schemeClr val="tx1"/>
            </a:solidFill>
          </a:ln>
        </p:spPr>
      </p:pic>
      <p:sp>
        <p:nvSpPr>
          <p:cNvPr id="2" name="Content Placeholder 1">
            <a:extLst>
              <a:ext uri="{FF2B5EF4-FFF2-40B4-BE49-F238E27FC236}">
                <a16:creationId xmlns:a16="http://schemas.microsoft.com/office/drawing/2014/main" id="{266885E1-709D-4FBB-A8F7-DC732221CF53}"/>
              </a:ext>
            </a:extLst>
          </p:cNvPr>
          <p:cNvSpPr>
            <a:spLocks noGrp="1"/>
          </p:cNvSpPr>
          <p:nvPr>
            <p:ph sz="half" idx="13"/>
          </p:nvPr>
        </p:nvSpPr>
        <p:spPr>
          <a:xfrm>
            <a:off x="273345" y="5847568"/>
            <a:ext cx="5157787" cy="702150"/>
          </a:xfrm>
        </p:spPr>
        <p:txBody>
          <a:bodyPr/>
          <a:lstStyle/>
          <a:p>
            <a:r>
              <a:rPr lang="en-US"/>
              <a:t>Department of Justice Guide (ada.gov)</a:t>
            </a:r>
          </a:p>
        </p:txBody>
      </p:sp>
      <p:pic>
        <p:nvPicPr>
          <p:cNvPr id="1026" name="Picture 2" descr="Graphic of technical assistance guides and animation that are available from the US Access Board">
            <a:extLst>
              <a:ext uri="{FF2B5EF4-FFF2-40B4-BE49-F238E27FC236}">
                <a16:creationId xmlns:a16="http://schemas.microsoft.com/office/drawing/2014/main" id="{F2C7CD9F-B638-44A0-B8C4-329DD018CD2E}"/>
              </a:ext>
            </a:extLst>
          </p:cNvPr>
          <p:cNvPicPr>
            <a:picLocks noGrp="1" noChangeAspect="1" noChangeArrowheads="1"/>
          </p:cNvPicPr>
          <p:nvPr>
            <p:ph sz="quarter" idx="4"/>
          </p:nvPr>
        </p:nvPicPr>
        <p:blipFill>
          <a:blip r:embed="rId3" cstate="email">
            <a:extLst>
              <a:ext uri="{28A0092B-C50C-407E-A947-70E740481C1C}">
                <a14:useLocalDpi xmlns:a14="http://schemas.microsoft.com/office/drawing/2010/main"/>
              </a:ext>
            </a:extLst>
          </a:blip>
          <a:srcRect/>
          <a:stretch>
            <a:fillRect/>
          </a:stretch>
        </p:blipFill>
        <p:spPr bwMode="auto">
          <a:xfrm>
            <a:off x="6317857" y="2075040"/>
            <a:ext cx="5183188" cy="325862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0A7CF480-1B4C-4107-84A4-2E72D4DAC15D}"/>
              </a:ext>
            </a:extLst>
          </p:cNvPr>
          <p:cNvSpPr>
            <a:spLocks noGrp="1"/>
          </p:cNvSpPr>
          <p:nvPr>
            <p:ph sz="quarter" idx="14"/>
          </p:nvPr>
        </p:nvSpPr>
        <p:spPr/>
        <p:txBody>
          <a:bodyPr/>
          <a:lstStyle/>
          <a:p>
            <a:r>
              <a:rPr lang="en-US"/>
              <a:t>Guide to the ADA &amp; ABA Standards (access-board.gov)</a:t>
            </a:r>
          </a:p>
        </p:txBody>
      </p:sp>
      <p:sp>
        <p:nvSpPr>
          <p:cNvPr id="4" name="Slide Number Placeholder 3">
            <a:extLst>
              <a:ext uri="{FF2B5EF4-FFF2-40B4-BE49-F238E27FC236}">
                <a16:creationId xmlns:a16="http://schemas.microsoft.com/office/drawing/2014/main" id="{FF09519D-16DB-428D-A9BA-4091352826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E203BA-D97E-4452-8126-3C27CACD36C8}" type="slidenum">
              <a:rPr kumimoji="0" lang="en-US" sz="2400" b="0" i="0" u="none" strike="noStrike" kern="1200" cap="none" spc="0" normalizeH="0" baseline="0" noProof="0" smtClean="0">
                <a:ln>
                  <a:noFill/>
                </a:ln>
                <a:solidFill>
                  <a:srgbClr val="00316C"/>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2400" b="0" i="0" u="none" strike="noStrike" kern="1200" cap="none" spc="0" normalizeH="0" baseline="0" noProof="0">
              <a:ln>
                <a:noFill/>
              </a:ln>
              <a:solidFill>
                <a:srgbClr val="00316C"/>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365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E14DF-C4AD-496D-8D8B-D2F0C759CD0C}"/>
              </a:ext>
            </a:extLst>
          </p:cNvPr>
          <p:cNvSpPr>
            <a:spLocks noGrp="1"/>
          </p:cNvSpPr>
          <p:nvPr>
            <p:ph type="title"/>
          </p:nvPr>
        </p:nvSpPr>
        <p:spPr/>
        <p:txBody>
          <a:bodyPr/>
          <a:lstStyle/>
          <a:p>
            <a:r>
              <a:rPr lang="en-US" dirty="0"/>
              <a:t>Section 508 Standards for Information &amp; Communication Technology (ICT)</a:t>
            </a:r>
          </a:p>
        </p:txBody>
      </p:sp>
      <p:pic>
        <p:nvPicPr>
          <p:cNvPr id="7" name="Picture Placeholder 6" descr="Picture of Kathy Eng">
            <a:extLst>
              <a:ext uri="{FF2B5EF4-FFF2-40B4-BE49-F238E27FC236}">
                <a16:creationId xmlns:a16="http://schemas.microsoft.com/office/drawing/2014/main" id="{C9E287B2-9454-4266-A1B4-1F610DAC9277}"/>
              </a:ext>
            </a:extLst>
          </p:cNvPr>
          <p:cNvPicPr>
            <a:picLocks noGrp="1" noChangeAspect="1"/>
          </p:cNvPicPr>
          <p:nvPr>
            <p:ph type="pic" idx="1"/>
          </p:nvPr>
        </p:nvPicPr>
        <p:blipFill rotWithShape="1">
          <a:blip r:embed="rId3" cstate="email">
            <a:extLst>
              <a:ext uri="{28A0092B-C50C-407E-A947-70E740481C1C}">
                <a14:useLocalDpi xmlns:a14="http://schemas.microsoft.com/office/drawing/2010/main"/>
              </a:ext>
            </a:extLst>
          </a:blip>
          <a:srcRect/>
          <a:stretch/>
        </p:blipFill>
        <p:spPr/>
      </p:pic>
      <p:sp>
        <p:nvSpPr>
          <p:cNvPr id="4" name="Text Placeholder 3">
            <a:extLst>
              <a:ext uri="{FF2B5EF4-FFF2-40B4-BE49-F238E27FC236}">
                <a16:creationId xmlns:a16="http://schemas.microsoft.com/office/drawing/2014/main" id="{4C222868-DEE8-4EBF-97ED-D38F789C8BD0}"/>
              </a:ext>
            </a:extLst>
          </p:cNvPr>
          <p:cNvSpPr>
            <a:spLocks noGrp="1"/>
          </p:cNvSpPr>
          <p:nvPr>
            <p:ph type="body" sz="half" idx="2"/>
          </p:nvPr>
        </p:nvSpPr>
        <p:spPr>
          <a:xfrm>
            <a:off x="5673213" y="4268786"/>
            <a:ext cx="5680587" cy="1600201"/>
          </a:xfrm>
        </p:spPr>
        <p:txBody>
          <a:bodyPr>
            <a:normAutofit/>
          </a:bodyPr>
          <a:lstStyle/>
          <a:p>
            <a:pPr algn="ctr"/>
            <a:r>
              <a:rPr lang="en-US" sz="3200"/>
              <a:t>Kathy Eng</a:t>
            </a:r>
            <a:br>
              <a:rPr lang="en-US" sz="3200"/>
            </a:br>
            <a:r>
              <a:rPr lang="en-US" sz="3200"/>
              <a:t>Senior ICT Accessibility Specialist</a:t>
            </a:r>
            <a:br>
              <a:rPr lang="en-US" sz="3200"/>
            </a:br>
            <a:r>
              <a:rPr lang="en-US" sz="3200"/>
              <a:t>US Access Board</a:t>
            </a:r>
          </a:p>
        </p:txBody>
      </p:sp>
      <p:sp>
        <p:nvSpPr>
          <p:cNvPr id="5" name="Slide Number Placeholder 4">
            <a:extLst>
              <a:ext uri="{FF2B5EF4-FFF2-40B4-BE49-F238E27FC236}">
                <a16:creationId xmlns:a16="http://schemas.microsoft.com/office/drawing/2014/main" id="{A8057548-16CF-4D47-8DD6-25CBE5668306}"/>
              </a:ext>
            </a:extLst>
          </p:cNvPr>
          <p:cNvSpPr>
            <a:spLocks noGrp="1"/>
          </p:cNvSpPr>
          <p:nvPr>
            <p:ph type="sldNum" sz="quarter" idx="12"/>
          </p:nvPr>
        </p:nvSpPr>
        <p:spPr/>
        <p:txBody>
          <a:bodyPr/>
          <a:lstStyle/>
          <a:p>
            <a:fld id="{EFE6D0DB-7C1D-4495-94DC-5D212A17A7E3}" type="slidenum">
              <a:rPr lang="en-US" smtClean="0"/>
              <a:t>16</a:t>
            </a:fld>
            <a:endParaRPr lang="en-US"/>
          </a:p>
        </p:txBody>
      </p:sp>
    </p:spTree>
    <p:extLst>
      <p:ext uri="{BB962C8B-B14F-4D97-AF65-F5344CB8AC3E}">
        <p14:creationId xmlns:p14="http://schemas.microsoft.com/office/powerpoint/2010/main" val="2008022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DB277-7373-4EAD-9CD7-F9A89B06199F}"/>
              </a:ext>
            </a:extLst>
          </p:cNvPr>
          <p:cNvSpPr>
            <a:spLocks noGrp="1"/>
          </p:cNvSpPr>
          <p:nvPr>
            <p:ph type="title"/>
          </p:nvPr>
        </p:nvSpPr>
        <p:spPr/>
        <p:txBody>
          <a:bodyPr/>
          <a:lstStyle/>
          <a:p>
            <a:r>
              <a:rPr lang="en-US"/>
              <a:t>ICT Standards</a:t>
            </a:r>
          </a:p>
        </p:txBody>
      </p:sp>
      <p:sp>
        <p:nvSpPr>
          <p:cNvPr id="6" name="Content Placeholder 5">
            <a:extLst>
              <a:ext uri="{FF2B5EF4-FFF2-40B4-BE49-F238E27FC236}">
                <a16:creationId xmlns:a16="http://schemas.microsoft.com/office/drawing/2014/main" id="{2DCE82A2-C0B7-49C6-B917-CF4B07F6502E}"/>
              </a:ext>
            </a:extLst>
          </p:cNvPr>
          <p:cNvSpPr>
            <a:spLocks noGrp="1"/>
          </p:cNvSpPr>
          <p:nvPr>
            <p:ph idx="1"/>
          </p:nvPr>
        </p:nvSpPr>
        <p:spPr>
          <a:xfrm>
            <a:off x="680545" y="2119914"/>
            <a:ext cx="10515600" cy="4351338"/>
          </a:xfrm>
        </p:spPr>
        <p:txBody>
          <a:bodyPr vert="horz" lIns="91440" tIns="45720" rIns="91440" bIns="45720" rtlCol="0" anchor="t">
            <a:normAutofit/>
          </a:bodyPr>
          <a:lstStyle/>
          <a:p>
            <a:r>
              <a:rPr lang="en-US"/>
              <a:t> Section 508 of Rehabilitation Act</a:t>
            </a:r>
          </a:p>
          <a:p>
            <a:r>
              <a:rPr lang="en-US"/>
              <a:t> ICT procured, developed, maintained, or used by federal agencies (can be a resource for other entities)</a:t>
            </a:r>
            <a:endParaRPr lang="en-US">
              <a:cs typeface="Calibri"/>
            </a:endParaRPr>
          </a:p>
          <a:p>
            <a:r>
              <a:rPr lang="en-US"/>
              <a:t> Examples of ICT: computers, information kiosks and transaction machines, multifunction office machines, software, applications, web sites, videos, and electronic documents.</a:t>
            </a:r>
          </a:p>
          <a:p>
            <a:endParaRPr lang="en-US"/>
          </a:p>
        </p:txBody>
      </p:sp>
      <p:sp>
        <p:nvSpPr>
          <p:cNvPr id="3" name="Slide Number Placeholder 2">
            <a:extLst>
              <a:ext uri="{FF2B5EF4-FFF2-40B4-BE49-F238E27FC236}">
                <a16:creationId xmlns:a16="http://schemas.microsoft.com/office/drawing/2014/main" id="{B53EA29D-3898-4BF4-A8A2-D7674DCE5CF8}"/>
              </a:ext>
            </a:extLst>
          </p:cNvPr>
          <p:cNvSpPr>
            <a:spLocks noGrp="1"/>
          </p:cNvSpPr>
          <p:nvPr>
            <p:ph type="sldNum" sz="quarter" idx="12"/>
          </p:nvPr>
        </p:nvSpPr>
        <p:spPr/>
        <p:txBody>
          <a:bodyPr/>
          <a:lstStyle/>
          <a:p>
            <a:fld id="{EFE6D0DB-7C1D-4495-94DC-5D212A17A7E3}" type="slidenum">
              <a:rPr lang="en-US" smtClean="0"/>
              <a:t>17</a:t>
            </a:fld>
            <a:endParaRPr lang="en-US"/>
          </a:p>
        </p:txBody>
      </p:sp>
    </p:spTree>
    <p:extLst>
      <p:ext uri="{BB962C8B-B14F-4D97-AF65-F5344CB8AC3E}">
        <p14:creationId xmlns:p14="http://schemas.microsoft.com/office/powerpoint/2010/main" val="1856795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3539-94B9-4DD5-AAE2-02340A5C0AD7}"/>
              </a:ext>
            </a:extLst>
          </p:cNvPr>
          <p:cNvSpPr>
            <a:spLocks noGrp="1"/>
          </p:cNvSpPr>
          <p:nvPr>
            <p:ph type="title"/>
          </p:nvPr>
        </p:nvSpPr>
        <p:spPr/>
        <p:txBody>
          <a:bodyPr/>
          <a:lstStyle/>
          <a:p>
            <a:r>
              <a:rPr lang="en-US"/>
              <a:t>ICT Standards for Accessibility</a:t>
            </a:r>
          </a:p>
        </p:txBody>
      </p:sp>
      <p:pic>
        <p:nvPicPr>
          <p:cNvPr id="10" name="Content Placeholder 9" descr="International Symbol of Accessibility formed with electronic circuitry ">
            <a:extLst>
              <a:ext uri="{FF2B5EF4-FFF2-40B4-BE49-F238E27FC236}">
                <a16:creationId xmlns:a16="http://schemas.microsoft.com/office/drawing/2014/main" id="{8AFF126E-5AE0-4D3F-8856-5203272E375C}"/>
              </a:ext>
            </a:extLst>
          </p:cNvPr>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1253331" y="1825625"/>
            <a:ext cx="4351338" cy="4351338"/>
          </a:xfrm>
        </p:spPr>
      </p:pic>
      <p:sp>
        <p:nvSpPr>
          <p:cNvPr id="8" name="Content Placeholder 7">
            <a:extLst>
              <a:ext uri="{FF2B5EF4-FFF2-40B4-BE49-F238E27FC236}">
                <a16:creationId xmlns:a16="http://schemas.microsoft.com/office/drawing/2014/main" id="{9721A1B9-EB8C-4AE3-97F7-C4B1B472E61E}"/>
              </a:ext>
            </a:extLst>
          </p:cNvPr>
          <p:cNvSpPr>
            <a:spLocks noGrp="1"/>
          </p:cNvSpPr>
          <p:nvPr>
            <p:ph sz="half" idx="2"/>
          </p:nvPr>
        </p:nvSpPr>
        <p:spPr/>
        <p:txBody>
          <a:bodyPr vert="horz" lIns="91440" tIns="45720" rIns="91440" bIns="45720" rtlCol="0" anchor="t">
            <a:normAutofit/>
          </a:bodyPr>
          <a:lstStyle/>
          <a:p>
            <a:r>
              <a:rPr lang="en-US"/>
              <a:t> Electronic Content</a:t>
            </a:r>
          </a:p>
          <a:p>
            <a:r>
              <a:rPr lang="en-US"/>
              <a:t> Hardware</a:t>
            </a:r>
            <a:endParaRPr lang="en-US">
              <a:cs typeface="Calibri"/>
            </a:endParaRPr>
          </a:p>
          <a:p>
            <a:r>
              <a:rPr lang="en-US"/>
              <a:t> Software</a:t>
            </a:r>
            <a:endParaRPr lang="en-US">
              <a:cs typeface="Calibri"/>
            </a:endParaRPr>
          </a:p>
          <a:p>
            <a:r>
              <a:rPr lang="en-US"/>
              <a:t> Support Documentation and Services</a:t>
            </a:r>
            <a:endParaRPr lang="en-US">
              <a:cs typeface="Calibri"/>
            </a:endParaRPr>
          </a:p>
          <a:p>
            <a:endParaRPr lang="en-US"/>
          </a:p>
        </p:txBody>
      </p:sp>
      <p:sp>
        <p:nvSpPr>
          <p:cNvPr id="3" name="Slide Number Placeholder 2">
            <a:extLst>
              <a:ext uri="{FF2B5EF4-FFF2-40B4-BE49-F238E27FC236}">
                <a16:creationId xmlns:a16="http://schemas.microsoft.com/office/drawing/2014/main" id="{CEEB6B6B-ACD1-4C9E-A3AB-C913EF87B77A}"/>
              </a:ext>
            </a:extLst>
          </p:cNvPr>
          <p:cNvSpPr>
            <a:spLocks noGrp="1"/>
          </p:cNvSpPr>
          <p:nvPr>
            <p:ph type="sldNum" sz="quarter" idx="12"/>
          </p:nvPr>
        </p:nvSpPr>
        <p:spPr/>
        <p:txBody>
          <a:bodyPr/>
          <a:lstStyle/>
          <a:p>
            <a:fld id="{EFE6D0DB-7C1D-4495-94DC-5D212A17A7E3}" type="slidenum">
              <a:rPr lang="en-US" smtClean="0"/>
              <a:t>18</a:t>
            </a:fld>
            <a:endParaRPr lang="en-US"/>
          </a:p>
        </p:txBody>
      </p:sp>
    </p:spTree>
    <p:extLst>
      <p:ext uri="{BB962C8B-B14F-4D97-AF65-F5344CB8AC3E}">
        <p14:creationId xmlns:p14="http://schemas.microsoft.com/office/powerpoint/2010/main" val="1065265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54B9D-7F87-42C2-86A5-47E34AE0F32C}"/>
              </a:ext>
            </a:extLst>
          </p:cNvPr>
          <p:cNvSpPr>
            <a:spLocks noGrp="1"/>
          </p:cNvSpPr>
          <p:nvPr>
            <p:ph type="title"/>
          </p:nvPr>
        </p:nvSpPr>
        <p:spPr/>
        <p:txBody>
          <a:bodyPr/>
          <a:lstStyle/>
          <a:p>
            <a:r>
              <a:rPr lang="en-US"/>
              <a:t>Healthcare Electronic Content</a:t>
            </a:r>
          </a:p>
        </p:txBody>
      </p:sp>
      <p:sp>
        <p:nvSpPr>
          <p:cNvPr id="12" name="Content Placeholder 11">
            <a:extLst>
              <a:ext uri="{FF2B5EF4-FFF2-40B4-BE49-F238E27FC236}">
                <a16:creationId xmlns:a16="http://schemas.microsoft.com/office/drawing/2014/main" id="{A42B5707-F4B8-4176-92A8-EF6C66BBDF7B}"/>
              </a:ext>
            </a:extLst>
          </p:cNvPr>
          <p:cNvSpPr>
            <a:spLocks noGrp="1"/>
          </p:cNvSpPr>
          <p:nvPr>
            <p:ph sz="half" idx="1"/>
          </p:nvPr>
        </p:nvSpPr>
        <p:spPr/>
        <p:txBody>
          <a:bodyPr vert="horz" lIns="91440" tIns="45720" rIns="91440" bIns="45720" rtlCol="0" anchor="t">
            <a:normAutofit/>
          </a:bodyPr>
          <a:lstStyle/>
          <a:p>
            <a:r>
              <a:rPr lang="en-US"/>
              <a:t> Web sites and apps</a:t>
            </a:r>
          </a:p>
          <a:p>
            <a:pPr lvl="1"/>
            <a:r>
              <a:rPr lang="en-US"/>
              <a:t> Forms (appointment requests, new patient, payment, etc.)</a:t>
            </a:r>
            <a:endParaRPr lang="en-US">
              <a:cs typeface="Calibri"/>
            </a:endParaRPr>
          </a:p>
          <a:p>
            <a:r>
              <a:rPr lang="en-US"/>
              <a:t> Documents (patient history, test results, etc.)</a:t>
            </a:r>
            <a:endParaRPr lang="en-US">
              <a:cs typeface="Calibri"/>
            </a:endParaRPr>
          </a:p>
          <a:p>
            <a:r>
              <a:rPr lang="en-US"/>
              <a:t> Chat communication</a:t>
            </a:r>
            <a:endParaRPr lang="en-US">
              <a:cs typeface="Calibri"/>
            </a:endParaRPr>
          </a:p>
          <a:p>
            <a:r>
              <a:rPr lang="en-US"/>
              <a:t> Intranets covered also</a:t>
            </a:r>
          </a:p>
        </p:txBody>
      </p:sp>
      <p:pic>
        <p:nvPicPr>
          <p:cNvPr id="14" name="Content Placeholder 13" descr="Medical web site on a laptop screen and mobile device">
            <a:extLst>
              <a:ext uri="{FF2B5EF4-FFF2-40B4-BE49-F238E27FC236}">
                <a16:creationId xmlns:a16="http://schemas.microsoft.com/office/drawing/2014/main" id="{EBCA0B12-B96D-42A3-8D11-4DE644429C92}"/>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6096000" y="2160562"/>
            <a:ext cx="5181600" cy="3167114"/>
          </a:xfrm>
          <a:ln>
            <a:solidFill>
              <a:schemeClr val="tx1"/>
            </a:solidFill>
          </a:ln>
        </p:spPr>
      </p:pic>
      <p:sp>
        <p:nvSpPr>
          <p:cNvPr id="3" name="Slide Number Placeholder 2">
            <a:extLst>
              <a:ext uri="{FF2B5EF4-FFF2-40B4-BE49-F238E27FC236}">
                <a16:creationId xmlns:a16="http://schemas.microsoft.com/office/drawing/2014/main" id="{0AF00A6C-343A-4EB9-8E56-C9CDE141E7D3}"/>
              </a:ext>
            </a:extLst>
          </p:cNvPr>
          <p:cNvSpPr>
            <a:spLocks noGrp="1"/>
          </p:cNvSpPr>
          <p:nvPr>
            <p:ph type="sldNum" sz="quarter" idx="12"/>
          </p:nvPr>
        </p:nvSpPr>
        <p:spPr/>
        <p:txBody>
          <a:bodyPr/>
          <a:lstStyle/>
          <a:p>
            <a:fld id="{EFE6D0DB-7C1D-4495-94DC-5D212A17A7E3}" type="slidenum">
              <a:rPr lang="en-US" smtClean="0"/>
              <a:t>19</a:t>
            </a:fld>
            <a:endParaRPr lang="en-US"/>
          </a:p>
        </p:txBody>
      </p:sp>
    </p:spTree>
    <p:extLst>
      <p:ext uri="{BB962C8B-B14F-4D97-AF65-F5344CB8AC3E}">
        <p14:creationId xmlns:p14="http://schemas.microsoft.com/office/powerpoint/2010/main" val="135088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7BCA3EB-17EF-4809-B2EA-3F59C1330047}"/>
              </a:ext>
            </a:extLst>
          </p:cNvPr>
          <p:cNvSpPr>
            <a:spLocks noGrp="1"/>
          </p:cNvSpPr>
          <p:nvPr>
            <p:ph type="title"/>
          </p:nvPr>
        </p:nvSpPr>
        <p:spPr>
          <a:xfrm>
            <a:off x="5358253" y="1262993"/>
            <a:ext cx="6305427" cy="3748286"/>
          </a:xfrm>
        </p:spPr>
        <p:txBody>
          <a:bodyPr>
            <a:normAutofit fontScale="90000"/>
          </a:bodyPr>
          <a:lstStyle/>
          <a:p>
            <a:r>
              <a:rPr lang="en-US" sz="6000"/>
              <a:t>Equity in Healthcare for People with Disabilities</a:t>
            </a:r>
            <a:br>
              <a:rPr lang="en-US"/>
            </a:br>
            <a:endParaRPr lang="en-US"/>
          </a:p>
        </p:txBody>
      </p:sp>
      <p:pic>
        <p:nvPicPr>
          <p:cNvPr id="7" name="Picture 6" descr="Image of a hand holding a stethoscope with healthcare graphics surrounding the image ">
            <a:extLst>
              <a:ext uri="{FF2B5EF4-FFF2-40B4-BE49-F238E27FC236}">
                <a16:creationId xmlns:a16="http://schemas.microsoft.com/office/drawing/2014/main" id="{0637A6F1-BDCA-4E25-9C11-316023A84D6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8964" y="39398"/>
            <a:ext cx="5066177" cy="6751023"/>
          </a:xfrm>
          <a:custGeom>
            <a:avLst/>
            <a:gdLst>
              <a:gd name="connsiteX0" fmla="*/ 0 w 4317241"/>
              <a:gd name="connsiteY0" fmla="*/ 0 h 6857999"/>
              <a:gd name="connsiteX1" fmla="*/ 2158621 w 4317241"/>
              <a:gd name="connsiteY1" fmla="*/ 0 h 6857999"/>
              <a:gd name="connsiteX2" fmla="*/ 4317242 w 4317241"/>
              <a:gd name="connsiteY2" fmla="*/ 3429000 h 6857999"/>
              <a:gd name="connsiteX3" fmla="*/ 2158621 w 4317241"/>
              <a:gd name="connsiteY3" fmla="*/ 6858000 h 6857999"/>
              <a:gd name="connsiteX4" fmla="*/ 0 w 4317241"/>
              <a:gd name="connsiteY4" fmla="*/ 6857999 h 6857999"/>
              <a:gd name="connsiteX5" fmla="*/ 0 w 4317241"/>
              <a:gd name="connsiteY5" fmla="*/ 0 h 6857999"/>
              <a:gd name="connsiteX0" fmla="*/ 0 w 4420040"/>
              <a:gd name="connsiteY0" fmla="*/ 0 h 6858000"/>
              <a:gd name="connsiteX1" fmla="*/ 3345976 w 4420040"/>
              <a:gd name="connsiteY1" fmla="*/ 0 h 6858000"/>
              <a:gd name="connsiteX2" fmla="*/ 4317242 w 4420040"/>
              <a:gd name="connsiteY2" fmla="*/ 3429000 h 6858000"/>
              <a:gd name="connsiteX3" fmla="*/ 2158621 w 4420040"/>
              <a:gd name="connsiteY3" fmla="*/ 6858000 h 6858000"/>
              <a:gd name="connsiteX4" fmla="*/ 0 w 4420040"/>
              <a:gd name="connsiteY4" fmla="*/ 6857999 h 6858000"/>
              <a:gd name="connsiteX5" fmla="*/ 0 w 4420040"/>
              <a:gd name="connsiteY5" fmla="*/ 0 h 6858000"/>
              <a:gd name="connsiteX0" fmla="*/ 0 w 4361225"/>
              <a:gd name="connsiteY0" fmla="*/ 0 h 6858000"/>
              <a:gd name="connsiteX1" fmla="*/ 3345976 w 4361225"/>
              <a:gd name="connsiteY1" fmla="*/ 0 h 6858000"/>
              <a:gd name="connsiteX2" fmla="*/ 4317242 w 4361225"/>
              <a:gd name="connsiteY2" fmla="*/ 3429000 h 6858000"/>
              <a:gd name="connsiteX3" fmla="*/ 2158621 w 4361225"/>
              <a:gd name="connsiteY3" fmla="*/ 6858000 h 6858000"/>
              <a:gd name="connsiteX4" fmla="*/ 0 w 4361225"/>
              <a:gd name="connsiteY4" fmla="*/ 6857999 h 6858000"/>
              <a:gd name="connsiteX5" fmla="*/ 0 w 4361225"/>
              <a:gd name="connsiteY5" fmla="*/ 0 h 6858000"/>
              <a:gd name="connsiteX0" fmla="*/ 0 w 4349242"/>
              <a:gd name="connsiteY0" fmla="*/ 0 h 6858000"/>
              <a:gd name="connsiteX1" fmla="*/ 3345976 w 4349242"/>
              <a:gd name="connsiteY1" fmla="*/ 0 h 6858000"/>
              <a:gd name="connsiteX2" fmla="*/ 4317242 w 4349242"/>
              <a:gd name="connsiteY2" fmla="*/ 3429000 h 6858000"/>
              <a:gd name="connsiteX3" fmla="*/ 2158621 w 4349242"/>
              <a:gd name="connsiteY3" fmla="*/ 6858000 h 6858000"/>
              <a:gd name="connsiteX4" fmla="*/ 0 w 4349242"/>
              <a:gd name="connsiteY4" fmla="*/ 6857999 h 6858000"/>
              <a:gd name="connsiteX5" fmla="*/ 0 w 4349242"/>
              <a:gd name="connsiteY5" fmla="*/ 0 h 6858000"/>
              <a:gd name="connsiteX0" fmla="*/ 0 w 4350161"/>
              <a:gd name="connsiteY0" fmla="*/ 0 h 6858000"/>
              <a:gd name="connsiteX1" fmla="*/ 3345976 w 4350161"/>
              <a:gd name="connsiteY1" fmla="*/ 0 h 6858000"/>
              <a:gd name="connsiteX2" fmla="*/ 4317242 w 4350161"/>
              <a:gd name="connsiteY2" fmla="*/ 3429000 h 6858000"/>
              <a:gd name="connsiteX3" fmla="*/ 2158621 w 4350161"/>
              <a:gd name="connsiteY3" fmla="*/ 6858000 h 6858000"/>
              <a:gd name="connsiteX4" fmla="*/ 0 w 4350161"/>
              <a:gd name="connsiteY4" fmla="*/ 6857999 h 6858000"/>
              <a:gd name="connsiteX5" fmla="*/ 0 w 4350161"/>
              <a:gd name="connsiteY5" fmla="*/ 0 h 6858000"/>
              <a:gd name="connsiteX0" fmla="*/ 0 w 4330068"/>
              <a:gd name="connsiteY0" fmla="*/ 0 h 6871648"/>
              <a:gd name="connsiteX1" fmla="*/ 3345976 w 4330068"/>
              <a:gd name="connsiteY1" fmla="*/ 0 h 6871648"/>
              <a:gd name="connsiteX2" fmla="*/ 4317242 w 4330068"/>
              <a:gd name="connsiteY2" fmla="*/ 3429000 h 6871648"/>
              <a:gd name="connsiteX3" fmla="*/ 3332328 w 4330068"/>
              <a:gd name="connsiteY3" fmla="*/ 6871648 h 6871648"/>
              <a:gd name="connsiteX4" fmla="*/ 0 w 4330068"/>
              <a:gd name="connsiteY4" fmla="*/ 6857999 h 6871648"/>
              <a:gd name="connsiteX5" fmla="*/ 0 w 4330068"/>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49"/>
              <a:gd name="connsiteY0" fmla="*/ 0 h 6871648"/>
              <a:gd name="connsiteX1" fmla="*/ 3345976 w 4317249"/>
              <a:gd name="connsiteY1" fmla="*/ 0 h 6871648"/>
              <a:gd name="connsiteX2" fmla="*/ 4317242 w 4317249"/>
              <a:gd name="connsiteY2" fmla="*/ 3429000 h 6871648"/>
              <a:gd name="connsiteX3" fmla="*/ 3332328 w 4317249"/>
              <a:gd name="connsiteY3" fmla="*/ 6871648 h 6871648"/>
              <a:gd name="connsiteX4" fmla="*/ 0 w 4317249"/>
              <a:gd name="connsiteY4" fmla="*/ 6857999 h 6871648"/>
              <a:gd name="connsiteX5" fmla="*/ 0 w 4317249"/>
              <a:gd name="connsiteY5" fmla="*/ 0 h 6871648"/>
              <a:gd name="connsiteX0" fmla="*/ 0 w 4317252"/>
              <a:gd name="connsiteY0" fmla="*/ 0 h 6871648"/>
              <a:gd name="connsiteX1" fmla="*/ 3345976 w 4317252"/>
              <a:gd name="connsiteY1" fmla="*/ 0 h 6871648"/>
              <a:gd name="connsiteX2" fmla="*/ 4317242 w 4317252"/>
              <a:gd name="connsiteY2" fmla="*/ 3429000 h 6871648"/>
              <a:gd name="connsiteX3" fmla="*/ 3332328 w 4317252"/>
              <a:gd name="connsiteY3" fmla="*/ 6871648 h 6871648"/>
              <a:gd name="connsiteX4" fmla="*/ 0 w 4317252"/>
              <a:gd name="connsiteY4" fmla="*/ 6857999 h 6871648"/>
              <a:gd name="connsiteX5" fmla="*/ 0 w 4317252"/>
              <a:gd name="connsiteY5" fmla="*/ 0 h 6871648"/>
              <a:gd name="connsiteX0" fmla="*/ 0 w 4317277"/>
              <a:gd name="connsiteY0" fmla="*/ 0 h 6879268"/>
              <a:gd name="connsiteX1" fmla="*/ 3345976 w 4317277"/>
              <a:gd name="connsiteY1" fmla="*/ 0 h 6879268"/>
              <a:gd name="connsiteX2" fmla="*/ 4317242 w 4317277"/>
              <a:gd name="connsiteY2" fmla="*/ 3429000 h 6879268"/>
              <a:gd name="connsiteX3" fmla="*/ 3362808 w 4317277"/>
              <a:gd name="connsiteY3" fmla="*/ 6879268 h 6879268"/>
              <a:gd name="connsiteX4" fmla="*/ 0 w 4317277"/>
              <a:gd name="connsiteY4" fmla="*/ 6857999 h 6879268"/>
              <a:gd name="connsiteX5" fmla="*/ 0 w 4317277"/>
              <a:gd name="connsiteY5" fmla="*/ 0 h 6879268"/>
              <a:gd name="connsiteX0" fmla="*/ 0 w 4317270"/>
              <a:gd name="connsiteY0" fmla="*/ 0 h 6879268"/>
              <a:gd name="connsiteX1" fmla="*/ 3345976 w 4317270"/>
              <a:gd name="connsiteY1" fmla="*/ 0 h 6879268"/>
              <a:gd name="connsiteX2" fmla="*/ 4317242 w 4317270"/>
              <a:gd name="connsiteY2" fmla="*/ 3429000 h 6879268"/>
              <a:gd name="connsiteX3" fmla="*/ 3362808 w 4317270"/>
              <a:gd name="connsiteY3" fmla="*/ 6879268 h 6879268"/>
              <a:gd name="connsiteX4" fmla="*/ 0 w 4317270"/>
              <a:gd name="connsiteY4" fmla="*/ 6857999 h 6879268"/>
              <a:gd name="connsiteX5" fmla="*/ 0 w 4317270"/>
              <a:gd name="connsiteY5" fmla="*/ 0 h 6879268"/>
              <a:gd name="connsiteX0" fmla="*/ 0 w 4317257"/>
              <a:gd name="connsiteY0" fmla="*/ 0 h 6879268"/>
              <a:gd name="connsiteX1" fmla="*/ 3345976 w 4317257"/>
              <a:gd name="connsiteY1" fmla="*/ 0 h 6879268"/>
              <a:gd name="connsiteX2" fmla="*/ 4317242 w 4317257"/>
              <a:gd name="connsiteY2" fmla="*/ 3429000 h 6879268"/>
              <a:gd name="connsiteX3" fmla="*/ 3362808 w 4317257"/>
              <a:gd name="connsiteY3" fmla="*/ 6879268 h 6879268"/>
              <a:gd name="connsiteX4" fmla="*/ 0 w 4317257"/>
              <a:gd name="connsiteY4" fmla="*/ 6857999 h 6879268"/>
              <a:gd name="connsiteX5" fmla="*/ 0 w 4317257"/>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56"/>
              <a:gd name="connsiteY0" fmla="*/ 0 h 6879268"/>
              <a:gd name="connsiteX1" fmla="*/ 3345976 w 4317256"/>
              <a:gd name="connsiteY1" fmla="*/ 0 h 6879268"/>
              <a:gd name="connsiteX2" fmla="*/ 4317242 w 4317256"/>
              <a:gd name="connsiteY2" fmla="*/ 3429000 h 6879268"/>
              <a:gd name="connsiteX3" fmla="*/ 3362808 w 4317256"/>
              <a:gd name="connsiteY3" fmla="*/ 6879268 h 6879268"/>
              <a:gd name="connsiteX4" fmla="*/ 0 w 4317256"/>
              <a:gd name="connsiteY4" fmla="*/ 6857999 h 6879268"/>
              <a:gd name="connsiteX5" fmla="*/ 0 w 4317256"/>
              <a:gd name="connsiteY5" fmla="*/ 0 h 6879268"/>
              <a:gd name="connsiteX0" fmla="*/ 0 w 4317242"/>
              <a:gd name="connsiteY0" fmla="*/ 0 h 6879268"/>
              <a:gd name="connsiteX1" fmla="*/ 3361216 w 4317242"/>
              <a:gd name="connsiteY1" fmla="*/ 7620 h 6879268"/>
              <a:gd name="connsiteX2" fmla="*/ 4317242 w 4317242"/>
              <a:gd name="connsiteY2" fmla="*/ 3429000 h 6879268"/>
              <a:gd name="connsiteX3" fmla="*/ 3362808 w 4317242"/>
              <a:gd name="connsiteY3" fmla="*/ 6879268 h 6879268"/>
              <a:gd name="connsiteX4" fmla="*/ 0 w 4317242"/>
              <a:gd name="connsiteY4" fmla="*/ 6857999 h 6879268"/>
              <a:gd name="connsiteX5" fmla="*/ 0 w 4317242"/>
              <a:gd name="connsiteY5" fmla="*/ 0 h 6879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242" h="6879268">
                <a:moveTo>
                  <a:pt x="0" y="0"/>
                </a:moveTo>
                <a:lnTo>
                  <a:pt x="3361216" y="7620"/>
                </a:lnTo>
                <a:cubicBezTo>
                  <a:pt x="3979615" y="817387"/>
                  <a:pt x="4316977" y="2283725"/>
                  <a:pt x="4317242" y="3429000"/>
                </a:cubicBezTo>
                <a:cubicBezTo>
                  <a:pt x="4317507" y="4574275"/>
                  <a:pt x="3915357" y="6068818"/>
                  <a:pt x="3362808" y="6879268"/>
                </a:cubicBezTo>
                <a:lnTo>
                  <a:pt x="0" y="6857999"/>
                </a:lnTo>
                <a:lnTo>
                  <a:pt x="0" y="0"/>
                </a:lnTo>
                <a:close/>
              </a:path>
            </a:pathLst>
          </a:custGeom>
          <a:noFill/>
          <a:ln w="63500">
            <a:solidFill>
              <a:schemeClr val="accent1"/>
            </a:solidFill>
            <a:miter lim="800000"/>
          </a:ln>
        </p:spPr>
      </p:pic>
      <p:sp>
        <p:nvSpPr>
          <p:cNvPr id="5" name="Slide Number Placeholder 4">
            <a:extLst>
              <a:ext uri="{FF2B5EF4-FFF2-40B4-BE49-F238E27FC236}">
                <a16:creationId xmlns:a16="http://schemas.microsoft.com/office/drawing/2014/main" id="{C6D36EEB-A315-4ABB-AE6E-C2440DB37970}"/>
              </a:ext>
            </a:extLst>
          </p:cNvPr>
          <p:cNvSpPr>
            <a:spLocks noGrp="1"/>
          </p:cNvSpPr>
          <p:nvPr>
            <p:ph type="sldNum" sz="quarter" idx="12"/>
          </p:nvPr>
        </p:nvSpPr>
        <p:spPr/>
        <p:txBody>
          <a:bodyPr anchor="ctr">
            <a:normAutofit/>
          </a:bodyPr>
          <a:lstStyle/>
          <a:p>
            <a:pPr>
              <a:spcAft>
                <a:spcPts val="600"/>
              </a:spcAft>
            </a:pPr>
            <a:fld id="{EFE6D0DB-7C1D-4495-94DC-5D212A17A7E3}" type="slidenum">
              <a:rPr lang="en-US" smtClean="0"/>
              <a:pPr>
                <a:spcAft>
                  <a:spcPts val="600"/>
                </a:spcAft>
              </a:pPr>
              <a:t>2</a:t>
            </a:fld>
            <a:endParaRPr lang="en-US"/>
          </a:p>
        </p:txBody>
      </p:sp>
    </p:spTree>
    <p:extLst>
      <p:ext uri="{BB962C8B-B14F-4D97-AF65-F5344CB8AC3E}">
        <p14:creationId xmlns:p14="http://schemas.microsoft.com/office/powerpoint/2010/main" val="1004515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0551-B995-48D7-BC2D-EA3533B16831}"/>
              </a:ext>
            </a:extLst>
          </p:cNvPr>
          <p:cNvSpPr>
            <a:spLocks noGrp="1"/>
          </p:cNvSpPr>
          <p:nvPr>
            <p:ph type="title"/>
          </p:nvPr>
        </p:nvSpPr>
        <p:spPr/>
        <p:txBody>
          <a:bodyPr/>
          <a:lstStyle/>
          <a:p>
            <a:r>
              <a:rPr lang="en-US"/>
              <a:t>Healthcare Software</a:t>
            </a:r>
          </a:p>
        </p:txBody>
      </p:sp>
      <p:pic>
        <p:nvPicPr>
          <p:cNvPr id="6" name="Content Placeholder 5" descr="Woman using her laptop to meet virtually with her doctor">
            <a:extLst>
              <a:ext uri="{FF2B5EF4-FFF2-40B4-BE49-F238E27FC236}">
                <a16:creationId xmlns:a16="http://schemas.microsoft.com/office/drawing/2014/main" id="{48D96B96-F377-4AAB-A42C-B3C4EAD60A67}"/>
              </a:ext>
            </a:extLst>
          </p:cNvPr>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1821920" y="1825625"/>
            <a:ext cx="2676525" cy="4014788"/>
          </a:xfrm>
          <a:ln>
            <a:solidFill>
              <a:schemeClr val="tx1"/>
            </a:solidFill>
          </a:ln>
        </p:spPr>
      </p:pic>
      <p:sp>
        <p:nvSpPr>
          <p:cNvPr id="4" name="Content Placeholder 3">
            <a:extLst>
              <a:ext uri="{FF2B5EF4-FFF2-40B4-BE49-F238E27FC236}">
                <a16:creationId xmlns:a16="http://schemas.microsoft.com/office/drawing/2014/main" id="{2ACC33FC-98E2-4DA2-894F-6AAA2EC17337}"/>
              </a:ext>
            </a:extLst>
          </p:cNvPr>
          <p:cNvSpPr>
            <a:spLocks noGrp="1"/>
          </p:cNvSpPr>
          <p:nvPr>
            <p:ph sz="half" idx="2"/>
          </p:nvPr>
        </p:nvSpPr>
        <p:spPr>
          <a:xfrm>
            <a:off x="5400675" y="1825625"/>
            <a:ext cx="5953125" cy="4351338"/>
          </a:xfrm>
        </p:spPr>
        <p:txBody>
          <a:bodyPr vert="horz" lIns="91440" tIns="45720" rIns="91440" bIns="45720" rtlCol="0" anchor="t">
            <a:normAutofit lnSpcReduction="10000"/>
          </a:bodyPr>
          <a:lstStyle/>
          <a:p>
            <a:r>
              <a:rPr lang="en-US"/>
              <a:t> Virtual Meeting Platforms</a:t>
            </a:r>
          </a:p>
          <a:p>
            <a:r>
              <a:rPr lang="en-US"/>
              <a:t> Telemedicine healthcare appointments</a:t>
            </a:r>
            <a:endParaRPr lang="en-US">
              <a:cs typeface="Calibri"/>
            </a:endParaRPr>
          </a:p>
          <a:p>
            <a:r>
              <a:rPr lang="en-US"/>
              <a:t> Accessible instructions</a:t>
            </a:r>
            <a:endParaRPr lang="en-US">
              <a:cs typeface="Calibri"/>
            </a:endParaRPr>
          </a:p>
          <a:p>
            <a:r>
              <a:rPr lang="en-US"/>
              <a:t> Meeting controls</a:t>
            </a:r>
            <a:endParaRPr lang="en-US">
              <a:cs typeface="Calibri"/>
            </a:endParaRPr>
          </a:p>
          <a:p>
            <a:r>
              <a:rPr lang="en-US"/>
              <a:t> Chat features, screen share</a:t>
            </a:r>
            <a:endParaRPr lang="en-US">
              <a:cs typeface="Calibri"/>
            </a:endParaRPr>
          </a:p>
          <a:p>
            <a:r>
              <a:rPr lang="en-US"/>
              <a:t> Support captions and audio descriptions</a:t>
            </a:r>
            <a:endParaRPr lang="en-US">
              <a:cs typeface="Calibri"/>
            </a:endParaRPr>
          </a:p>
          <a:p>
            <a:endParaRPr lang="en-US"/>
          </a:p>
          <a:p>
            <a:endParaRPr lang="en-US"/>
          </a:p>
        </p:txBody>
      </p:sp>
      <p:sp>
        <p:nvSpPr>
          <p:cNvPr id="3" name="Slide Number Placeholder 2">
            <a:extLst>
              <a:ext uri="{FF2B5EF4-FFF2-40B4-BE49-F238E27FC236}">
                <a16:creationId xmlns:a16="http://schemas.microsoft.com/office/drawing/2014/main" id="{B57BFD71-ABB0-4516-9FB6-56EC96721697}"/>
              </a:ext>
            </a:extLst>
          </p:cNvPr>
          <p:cNvSpPr>
            <a:spLocks noGrp="1"/>
          </p:cNvSpPr>
          <p:nvPr>
            <p:ph type="sldNum" sz="quarter" idx="12"/>
          </p:nvPr>
        </p:nvSpPr>
        <p:spPr/>
        <p:txBody>
          <a:bodyPr/>
          <a:lstStyle/>
          <a:p>
            <a:fld id="{EFE6D0DB-7C1D-4495-94DC-5D212A17A7E3}" type="slidenum">
              <a:rPr lang="en-US" smtClean="0"/>
              <a:t>20</a:t>
            </a:fld>
            <a:endParaRPr lang="en-US"/>
          </a:p>
        </p:txBody>
      </p:sp>
    </p:spTree>
    <p:extLst>
      <p:ext uri="{BB962C8B-B14F-4D97-AF65-F5344CB8AC3E}">
        <p14:creationId xmlns:p14="http://schemas.microsoft.com/office/powerpoint/2010/main" val="124614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C2A0-3C0E-4208-ADE3-3288ABC7A6D9}"/>
              </a:ext>
            </a:extLst>
          </p:cNvPr>
          <p:cNvSpPr>
            <a:spLocks noGrp="1"/>
          </p:cNvSpPr>
          <p:nvPr>
            <p:ph type="title"/>
          </p:nvPr>
        </p:nvSpPr>
        <p:spPr/>
        <p:txBody>
          <a:bodyPr/>
          <a:lstStyle/>
          <a:p>
            <a:r>
              <a:rPr lang="en-US"/>
              <a:t>Healthcare Hardware</a:t>
            </a:r>
          </a:p>
        </p:txBody>
      </p:sp>
      <p:pic>
        <p:nvPicPr>
          <p:cNvPr id="16" name="Content Placeholder 15" descr="A check in tablet (kiosk) in front of a desk">
            <a:extLst>
              <a:ext uri="{FF2B5EF4-FFF2-40B4-BE49-F238E27FC236}">
                <a16:creationId xmlns:a16="http://schemas.microsoft.com/office/drawing/2014/main" id="{E07CC9BD-9A7F-4807-8FDF-662DFEC92C20}"/>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839788" y="1933013"/>
            <a:ext cx="5157787" cy="3438061"/>
          </a:xfrm>
          <a:ln>
            <a:solidFill>
              <a:schemeClr val="tx1"/>
            </a:solidFill>
          </a:ln>
        </p:spPr>
      </p:pic>
      <p:sp>
        <p:nvSpPr>
          <p:cNvPr id="5" name="Content Placeholder 4">
            <a:extLst>
              <a:ext uri="{FF2B5EF4-FFF2-40B4-BE49-F238E27FC236}">
                <a16:creationId xmlns:a16="http://schemas.microsoft.com/office/drawing/2014/main" id="{57BDAAC5-2FA0-4766-AE58-BA9625C3606A}"/>
              </a:ext>
            </a:extLst>
          </p:cNvPr>
          <p:cNvSpPr>
            <a:spLocks noGrp="1"/>
          </p:cNvSpPr>
          <p:nvPr>
            <p:ph sz="half" idx="13"/>
          </p:nvPr>
        </p:nvSpPr>
        <p:spPr/>
        <p:txBody>
          <a:bodyPr/>
          <a:lstStyle/>
          <a:p>
            <a:r>
              <a:rPr lang="en-US" dirty="0"/>
              <a:t>Check-in Kiosk</a:t>
            </a:r>
          </a:p>
        </p:txBody>
      </p:sp>
      <p:pic>
        <p:nvPicPr>
          <p:cNvPr id="4" name="Content Placeholder 3" descr="Tablet with form for patient to complete">
            <a:extLst>
              <a:ext uri="{FF2B5EF4-FFF2-40B4-BE49-F238E27FC236}">
                <a16:creationId xmlns:a16="http://schemas.microsoft.com/office/drawing/2014/main" id="{0F0CEAF2-FF2F-4D6C-A737-524C83E8785E}"/>
              </a:ext>
            </a:extLst>
          </p:cNvPr>
          <p:cNvPicPr>
            <a:picLocks noGrp="1" noChangeAspect="1"/>
          </p:cNvPicPr>
          <p:nvPr>
            <p:ph sz="quarter" idx="4"/>
          </p:nvPr>
        </p:nvPicPr>
        <p:blipFill>
          <a:blip r:embed="rId4" cstate="email">
            <a:extLst>
              <a:ext uri="{28A0092B-C50C-407E-A947-70E740481C1C}">
                <a14:useLocalDpi xmlns:a14="http://schemas.microsoft.com/office/drawing/2010/main"/>
              </a:ext>
            </a:extLst>
          </a:blip>
          <a:stretch>
            <a:fillRect/>
          </a:stretch>
        </p:blipFill>
        <p:spPr>
          <a:xfrm>
            <a:off x="6172200" y="1919418"/>
            <a:ext cx="5183188" cy="3465251"/>
          </a:xfrm>
          <a:ln>
            <a:solidFill>
              <a:schemeClr val="tx1"/>
            </a:solidFill>
          </a:ln>
        </p:spPr>
      </p:pic>
      <p:sp>
        <p:nvSpPr>
          <p:cNvPr id="6" name="Content Placeholder 5">
            <a:extLst>
              <a:ext uri="{FF2B5EF4-FFF2-40B4-BE49-F238E27FC236}">
                <a16:creationId xmlns:a16="http://schemas.microsoft.com/office/drawing/2014/main" id="{FB34663E-93AC-4EEA-8553-175B56B16B83}"/>
              </a:ext>
            </a:extLst>
          </p:cNvPr>
          <p:cNvSpPr>
            <a:spLocks noGrp="1"/>
          </p:cNvSpPr>
          <p:nvPr>
            <p:ph sz="quarter" idx="14"/>
          </p:nvPr>
        </p:nvSpPr>
        <p:spPr/>
        <p:txBody>
          <a:bodyPr/>
          <a:lstStyle/>
          <a:p>
            <a:r>
              <a:rPr lang="en-US"/>
              <a:t>Tablet with patient form</a:t>
            </a:r>
          </a:p>
        </p:txBody>
      </p:sp>
      <p:sp>
        <p:nvSpPr>
          <p:cNvPr id="3" name="Slide Number Placeholder 2">
            <a:extLst>
              <a:ext uri="{FF2B5EF4-FFF2-40B4-BE49-F238E27FC236}">
                <a16:creationId xmlns:a16="http://schemas.microsoft.com/office/drawing/2014/main" id="{BC0FF546-A6DE-454B-B0A0-71956C9DA5F9}"/>
              </a:ext>
            </a:extLst>
          </p:cNvPr>
          <p:cNvSpPr>
            <a:spLocks noGrp="1"/>
          </p:cNvSpPr>
          <p:nvPr>
            <p:ph type="sldNum" sz="quarter" idx="12"/>
          </p:nvPr>
        </p:nvSpPr>
        <p:spPr/>
        <p:txBody>
          <a:bodyPr/>
          <a:lstStyle/>
          <a:p>
            <a:fld id="{EFE6D0DB-7C1D-4495-94DC-5D212A17A7E3}" type="slidenum">
              <a:rPr lang="en-US" smtClean="0"/>
              <a:t>21</a:t>
            </a:fld>
            <a:endParaRPr lang="en-US"/>
          </a:p>
        </p:txBody>
      </p:sp>
    </p:spTree>
    <p:extLst>
      <p:ext uri="{BB962C8B-B14F-4D97-AF65-F5344CB8AC3E}">
        <p14:creationId xmlns:p14="http://schemas.microsoft.com/office/powerpoint/2010/main" val="2879890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F31E-2BC4-45E0-9380-DC2209F9176E}"/>
              </a:ext>
            </a:extLst>
          </p:cNvPr>
          <p:cNvSpPr>
            <a:spLocks noGrp="1"/>
          </p:cNvSpPr>
          <p:nvPr>
            <p:ph type="title"/>
          </p:nvPr>
        </p:nvSpPr>
        <p:spPr/>
        <p:txBody>
          <a:bodyPr/>
          <a:lstStyle/>
          <a:p>
            <a:r>
              <a:rPr lang="en-US"/>
              <a:t>ICT Accessibility Resources</a:t>
            </a:r>
          </a:p>
        </p:txBody>
      </p:sp>
      <p:sp>
        <p:nvSpPr>
          <p:cNvPr id="3" name="Content Placeholder 2">
            <a:extLst>
              <a:ext uri="{FF2B5EF4-FFF2-40B4-BE49-F238E27FC236}">
                <a16:creationId xmlns:a16="http://schemas.microsoft.com/office/drawing/2014/main" id="{D6F2B3AF-B528-4B90-BF4E-14971EAC3158}"/>
              </a:ext>
            </a:extLst>
          </p:cNvPr>
          <p:cNvSpPr>
            <a:spLocks noGrp="1"/>
          </p:cNvSpPr>
          <p:nvPr>
            <p:ph idx="1"/>
          </p:nvPr>
        </p:nvSpPr>
        <p:spPr/>
        <p:txBody>
          <a:bodyPr vert="horz" lIns="91440" tIns="45720" rIns="91440" bIns="45720" rtlCol="0" anchor="t">
            <a:normAutofit/>
          </a:bodyPr>
          <a:lstStyle/>
          <a:p>
            <a:r>
              <a:rPr lang="en-US"/>
              <a:t> Access Board Technical Assistance</a:t>
            </a:r>
          </a:p>
          <a:p>
            <a:pPr lvl="1"/>
            <a:r>
              <a:rPr lang="en-US">
                <a:solidFill>
                  <a:schemeClr val="bg2">
                    <a:lumMod val="90000"/>
                  </a:schemeClr>
                </a:solidFill>
                <a:hlinkClick r:id="rId3">
                  <a:extLst>
                    <a:ext uri="{A12FA001-AC4F-418D-AE19-62706E023703}">
                      <ahyp:hlinkClr xmlns:ahyp="http://schemas.microsoft.com/office/drawing/2018/hyperlinkcolor" val="tx"/>
                    </a:ext>
                  </a:extLst>
                </a:hlinkClick>
              </a:rPr>
              <a:t> 508@access-board.gov</a:t>
            </a:r>
            <a:endParaRPr lang="en-US">
              <a:solidFill>
                <a:schemeClr val="bg2">
                  <a:lumMod val="90000"/>
                </a:schemeClr>
              </a:solidFill>
            </a:endParaRPr>
          </a:p>
          <a:p>
            <a:r>
              <a:rPr lang="en-US"/>
              <a:t> Section 508 Standards</a:t>
            </a:r>
            <a:endParaRPr lang="en-US">
              <a:cs typeface="Calibri"/>
            </a:endParaRPr>
          </a:p>
          <a:p>
            <a:pPr lvl="1"/>
            <a:r>
              <a:rPr lang="en-US">
                <a:solidFill>
                  <a:schemeClr val="bg2">
                    <a:lumMod val="90000"/>
                  </a:schemeClr>
                </a:solidFill>
                <a:hlinkClick r:id="rId4">
                  <a:extLst>
                    <a:ext uri="{A12FA001-AC4F-418D-AE19-62706E023703}">
                      <ahyp:hlinkClr xmlns:ahyp="http://schemas.microsoft.com/office/drawing/2018/hyperlinkcolor" val="tx"/>
                    </a:ext>
                  </a:extLst>
                </a:hlinkClick>
              </a:rPr>
              <a:t> www.access-board.gov/ict</a:t>
            </a:r>
            <a:endParaRPr lang="en-US">
              <a:solidFill>
                <a:schemeClr val="bg2">
                  <a:lumMod val="90000"/>
                </a:schemeClr>
              </a:solidFill>
              <a:cs typeface="Calibri"/>
            </a:endParaRPr>
          </a:p>
          <a:p>
            <a:r>
              <a:rPr lang="en-US"/>
              <a:t> How To Meet WCAG (</a:t>
            </a:r>
            <a:r>
              <a:rPr lang="en-US" err="1"/>
              <a:t>Quickref</a:t>
            </a:r>
            <a:r>
              <a:rPr lang="en-US"/>
              <a:t>)</a:t>
            </a:r>
            <a:endParaRPr lang="en-US">
              <a:cs typeface="Calibri"/>
            </a:endParaRPr>
          </a:p>
          <a:p>
            <a:pPr lvl="1"/>
            <a:r>
              <a:rPr lang="en-US">
                <a:solidFill>
                  <a:schemeClr val="bg2">
                    <a:lumMod val="90000"/>
                  </a:schemeClr>
                </a:solidFill>
                <a:hlinkClick r:id="rId5">
                  <a:extLst>
                    <a:ext uri="{A12FA001-AC4F-418D-AE19-62706E023703}">
                      <ahyp:hlinkClr xmlns:ahyp="http://schemas.microsoft.com/office/drawing/2018/hyperlinkcolor" val="tx"/>
                    </a:ext>
                  </a:extLst>
                </a:hlinkClick>
              </a:rPr>
              <a:t> www.w3.org/WAI/WCAG21/quickref/</a:t>
            </a:r>
            <a:endParaRPr lang="en-US">
              <a:solidFill>
                <a:schemeClr val="bg2">
                  <a:lumMod val="90000"/>
                </a:schemeClr>
              </a:solidFill>
            </a:endParaRPr>
          </a:p>
          <a:p>
            <a:r>
              <a:rPr lang="en-US">
                <a:solidFill>
                  <a:schemeClr val="bg2">
                    <a:lumMod val="90000"/>
                  </a:schemeClr>
                </a:solidFill>
                <a:hlinkClick r:id="rId6">
                  <a:extLst>
                    <a:ext uri="{A12FA001-AC4F-418D-AE19-62706E023703}">
                      <ahyp:hlinkClr xmlns:ahyp="http://schemas.microsoft.com/office/drawing/2018/hyperlinkcolor" val="tx"/>
                    </a:ext>
                  </a:extLst>
                </a:hlinkClick>
              </a:rPr>
              <a:t> www.section508.gov</a:t>
            </a:r>
            <a:endParaRPr lang="en-US">
              <a:solidFill>
                <a:schemeClr val="bg2">
                  <a:lumMod val="90000"/>
                </a:schemeClr>
              </a:solidFill>
            </a:endParaRPr>
          </a:p>
          <a:p>
            <a:endParaRPr lang="en-US"/>
          </a:p>
        </p:txBody>
      </p:sp>
      <p:sp>
        <p:nvSpPr>
          <p:cNvPr id="4" name="Slide Number Placeholder 3">
            <a:extLst>
              <a:ext uri="{FF2B5EF4-FFF2-40B4-BE49-F238E27FC236}">
                <a16:creationId xmlns:a16="http://schemas.microsoft.com/office/drawing/2014/main" id="{23E2E4F1-174E-4B40-8EA3-085FEA9CF28E}"/>
              </a:ext>
            </a:extLst>
          </p:cNvPr>
          <p:cNvSpPr>
            <a:spLocks noGrp="1"/>
          </p:cNvSpPr>
          <p:nvPr>
            <p:ph type="sldNum" sz="quarter" idx="12"/>
          </p:nvPr>
        </p:nvSpPr>
        <p:spPr/>
        <p:txBody>
          <a:bodyPr/>
          <a:lstStyle/>
          <a:p>
            <a:fld id="{EFE6D0DB-7C1D-4495-94DC-5D212A17A7E3}" type="slidenum">
              <a:rPr lang="en-US" smtClean="0"/>
              <a:t>22</a:t>
            </a:fld>
            <a:endParaRPr lang="en-US"/>
          </a:p>
        </p:txBody>
      </p:sp>
    </p:spTree>
    <p:extLst>
      <p:ext uri="{BB962C8B-B14F-4D97-AF65-F5344CB8AC3E}">
        <p14:creationId xmlns:p14="http://schemas.microsoft.com/office/powerpoint/2010/main" val="2738625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normAutofit/>
          </a:bodyPr>
          <a:lstStyle/>
          <a:p>
            <a:r>
              <a:rPr lang="en-US">
                <a:solidFill>
                  <a:srgbClr val="002060"/>
                </a:solidFill>
              </a:rPr>
              <a:t>QUESTIONS?</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4000" b="1" i="0" u="none" strike="noStrike" kern="1200" cap="none" spc="0" normalizeH="0" baseline="0" noProof="0">
                <a:ln>
                  <a:noFill/>
                </a:ln>
                <a:solidFill>
                  <a:srgbClr val="C2DFFD">
                    <a:lumMod val="25000"/>
                  </a:srgbClr>
                </a:solidFill>
                <a:effectLst/>
                <a:uLnTx/>
                <a:uFillTx/>
                <a:latin typeface="Calibri" panose="020F0502020204030204"/>
                <a:ea typeface="+mn-ea"/>
                <a:cs typeface="Times New Roman" panose="02020603050405020304" pitchFamily="18" charset="0"/>
              </a:rPr>
              <a:t>You may type and submit questions in the Q&amp;A Area</a:t>
            </a:r>
          </a:p>
        </p:txBody>
      </p:sp>
      <p:sp>
        <p:nvSpPr>
          <p:cNvPr id="2" name="Slide Number Placeholder 1">
            <a:extLst>
              <a:ext uri="{FF2B5EF4-FFF2-40B4-BE49-F238E27FC236}">
                <a16:creationId xmlns:a16="http://schemas.microsoft.com/office/drawing/2014/main" id="{9E50F409-C5FC-495E-90BA-6741CC54EF28}"/>
              </a:ext>
            </a:extLst>
          </p:cNvPr>
          <p:cNvSpPr>
            <a:spLocks noGrp="1"/>
          </p:cNvSpPr>
          <p:nvPr>
            <p:ph type="sldNum" sz="quarter" idx="12"/>
          </p:nvPr>
        </p:nvSpPr>
        <p:spPr/>
        <p:txBody>
          <a:bodyPr/>
          <a:lstStyle/>
          <a:p>
            <a:fld id="{8DC63C13-3CB5-41DF-87A9-439A56BB01FD}" type="slidenum">
              <a:rPr lang="en-US" smtClean="0"/>
              <a:t>23</a:t>
            </a:fld>
            <a:endParaRPr lang="en-US"/>
          </a:p>
        </p:txBody>
      </p:sp>
    </p:spTree>
    <p:extLst>
      <p:ext uri="{BB962C8B-B14F-4D97-AF65-F5344CB8AC3E}">
        <p14:creationId xmlns:p14="http://schemas.microsoft.com/office/powerpoint/2010/main" val="3522590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E14DF-C4AD-496D-8D8B-D2F0C759CD0C}"/>
              </a:ext>
            </a:extLst>
          </p:cNvPr>
          <p:cNvSpPr>
            <a:spLocks noGrp="1"/>
          </p:cNvSpPr>
          <p:nvPr>
            <p:ph type="title"/>
          </p:nvPr>
        </p:nvSpPr>
        <p:spPr>
          <a:xfrm>
            <a:off x="5908603" y="1299173"/>
            <a:ext cx="5680587" cy="1600200"/>
          </a:xfrm>
        </p:spPr>
        <p:txBody>
          <a:bodyPr>
            <a:normAutofit fontScale="90000"/>
          </a:bodyPr>
          <a:lstStyle/>
          <a:p>
            <a:r>
              <a:rPr lang="en-US" sz="4400"/>
              <a:t>Enforceable Accessible Medical Equipment Standards  </a:t>
            </a:r>
          </a:p>
        </p:txBody>
      </p:sp>
      <p:pic>
        <p:nvPicPr>
          <p:cNvPr id="8" name="Picture Placeholder 7" descr="Ana Torres-Davis&#10;National Council on Disability (NCD)&#10;">
            <a:extLst>
              <a:ext uri="{FF2B5EF4-FFF2-40B4-BE49-F238E27FC236}">
                <a16:creationId xmlns:a16="http://schemas.microsoft.com/office/drawing/2014/main" id="{007F9985-5ED7-4E97-87D1-3551B54E6F9E}"/>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p:pic>
      <p:sp>
        <p:nvSpPr>
          <p:cNvPr id="4" name="Text Placeholder 3" descr="Ana Torres-Davis&#10;National Council on Disability (NCD)&#10;">
            <a:extLst>
              <a:ext uri="{FF2B5EF4-FFF2-40B4-BE49-F238E27FC236}">
                <a16:creationId xmlns:a16="http://schemas.microsoft.com/office/drawing/2014/main" id="{4C222868-DEE8-4EBF-97ED-D38F789C8BD0}"/>
              </a:ext>
            </a:extLst>
          </p:cNvPr>
          <p:cNvSpPr>
            <a:spLocks noGrp="1"/>
          </p:cNvSpPr>
          <p:nvPr>
            <p:ph type="body" sz="half" idx="2"/>
          </p:nvPr>
        </p:nvSpPr>
        <p:spPr>
          <a:xfrm>
            <a:off x="5673213" y="4268787"/>
            <a:ext cx="5680587" cy="1600200"/>
          </a:xfrm>
        </p:spPr>
        <p:txBody>
          <a:bodyPr>
            <a:normAutofit/>
          </a:bodyPr>
          <a:lstStyle/>
          <a:p>
            <a:pPr algn="ctr"/>
            <a:r>
              <a:rPr lang="en-US" sz="3200"/>
              <a:t>Ana Torres-Davis</a:t>
            </a:r>
            <a:br>
              <a:rPr lang="en-US" sz="3200"/>
            </a:br>
            <a:r>
              <a:rPr lang="en-US" sz="3200"/>
              <a:t>National Council on Disability (NCD)</a:t>
            </a:r>
          </a:p>
        </p:txBody>
      </p:sp>
      <p:sp>
        <p:nvSpPr>
          <p:cNvPr id="5" name="Slide Number Placeholder 4">
            <a:extLst>
              <a:ext uri="{FF2B5EF4-FFF2-40B4-BE49-F238E27FC236}">
                <a16:creationId xmlns:a16="http://schemas.microsoft.com/office/drawing/2014/main" id="{A8057548-16CF-4D47-8DD6-25CBE5668306}"/>
              </a:ext>
            </a:extLst>
          </p:cNvPr>
          <p:cNvSpPr>
            <a:spLocks noGrp="1"/>
          </p:cNvSpPr>
          <p:nvPr>
            <p:ph type="sldNum" sz="quarter" idx="12"/>
          </p:nvPr>
        </p:nvSpPr>
        <p:spPr/>
        <p:txBody>
          <a:bodyPr/>
          <a:lstStyle/>
          <a:p>
            <a:fld id="{EFE6D0DB-7C1D-4495-94DC-5D212A17A7E3}" type="slidenum">
              <a:rPr lang="en-US" smtClean="0"/>
              <a:t>24</a:t>
            </a:fld>
            <a:endParaRPr lang="en-US"/>
          </a:p>
        </p:txBody>
      </p:sp>
    </p:spTree>
    <p:extLst>
      <p:ext uri="{BB962C8B-B14F-4D97-AF65-F5344CB8AC3E}">
        <p14:creationId xmlns:p14="http://schemas.microsoft.com/office/powerpoint/2010/main" val="2621255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2DE1C2-C7DC-460D-9BF4-5BCB8D935A09}"/>
              </a:ext>
            </a:extLst>
          </p:cNvPr>
          <p:cNvSpPr>
            <a:spLocks noGrp="1"/>
          </p:cNvSpPr>
          <p:nvPr>
            <p:ph type="ctrTitle"/>
          </p:nvPr>
        </p:nvSpPr>
        <p:spPr>
          <a:xfrm>
            <a:off x="96644" y="235889"/>
            <a:ext cx="5100223" cy="5012406"/>
          </a:xfrm>
        </p:spPr>
        <p:txBody>
          <a:bodyPr anchor="b">
            <a:normAutofit/>
          </a:bodyPr>
          <a:lstStyle/>
          <a:p>
            <a:pPr algn="r">
              <a:lnSpc>
                <a:spcPct val="150000"/>
              </a:lnSpc>
            </a:pPr>
            <a:r>
              <a:rPr lang="en-US" sz="4000" b="1" cap="small">
                <a:solidFill>
                  <a:srgbClr val="FFFFFF"/>
                </a:solidFill>
                <a:latin typeface="Calibri" panose="020F0502020204030204" pitchFamily="34" charset="0"/>
                <a:cs typeface="Calibri" panose="020F0502020204030204" pitchFamily="34" charset="0"/>
              </a:rPr>
              <a:t>Findings and Recommendations from NCD’s Report on Accessible Medical  Equipment</a:t>
            </a:r>
            <a:endParaRPr lang="en-US" sz="3400" b="1" cap="small">
              <a:solidFill>
                <a:srgbClr val="FFFFFF"/>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9058788C-C27B-4346-8D0E-B4B20CFDEF72}"/>
              </a:ext>
            </a:extLst>
          </p:cNvPr>
          <p:cNvSpPr>
            <a:spLocks noGrp="1"/>
          </p:cNvSpPr>
          <p:nvPr>
            <p:ph type="subTitle" idx="1"/>
          </p:nvPr>
        </p:nvSpPr>
        <p:spPr>
          <a:xfrm>
            <a:off x="96644" y="5749943"/>
            <a:ext cx="5471293" cy="832156"/>
          </a:xfrm>
        </p:spPr>
        <p:txBody>
          <a:bodyPr>
            <a:normAutofit lnSpcReduction="10000"/>
          </a:bodyPr>
          <a:lstStyle/>
          <a:p>
            <a:pPr algn="r"/>
            <a:r>
              <a:rPr lang="en-US">
                <a:solidFill>
                  <a:srgbClr val="FFFFFF"/>
                </a:solidFill>
                <a:latin typeface="Calibri" panose="020F0502020204030204" pitchFamily="34" charset="0"/>
                <a:cs typeface="Calibri" panose="020F0502020204030204" pitchFamily="34" charset="0"/>
              </a:rPr>
              <a:t>Ana Torres-Davis</a:t>
            </a:r>
          </a:p>
          <a:p>
            <a:pPr algn="r"/>
            <a:r>
              <a:rPr lang="en-US">
                <a:solidFill>
                  <a:srgbClr val="FFFFFF"/>
                </a:solidFill>
                <a:latin typeface="Calibri" panose="020F0502020204030204" pitchFamily="34" charset="0"/>
                <a:cs typeface="Calibri" panose="020F0502020204030204" pitchFamily="34" charset="0"/>
              </a:rPr>
              <a:t>Senior Attorney-Advisor</a:t>
            </a:r>
          </a:p>
        </p:txBody>
      </p:sp>
      <p:pic>
        <p:nvPicPr>
          <p:cNvPr id="6" name="Picture 5" descr="NCD Seal">
            <a:extLst>
              <a:ext uri="{FF2B5EF4-FFF2-40B4-BE49-F238E27FC236}">
                <a16:creationId xmlns:a16="http://schemas.microsoft.com/office/drawing/2014/main" id="{58CCEFED-E8D7-4D8D-9CC2-34B53991ACEA}"/>
              </a:ext>
            </a:extLst>
          </p:cNvPr>
          <p:cNvPicPr>
            <a:picLocks noChangeAspect="1"/>
          </p:cNvPicPr>
          <p:nvPr/>
        </p:nvPicPr>
        <p:blipFill>
          <a:blip r:embed="rId4"/>
          <a:stretch>
            <a:fillRect/>
          </a:stretch>
        </p:blipFill>
        <p:spPr>
          <a:xfrm>
            <a:off x="6611797" y="1171052"/>
            <a:ext cx="4505382" cy="4469571"/>
          </a:xfrm>
          <a:prstGeom prst="rect">
            <a:avLst/>
          </a:prstGeom>
        </p:spPr>
      </p:pic>
    </p:spTree>
    <p:custDataLst>
      <p:tags r:id="rId1"/>
    </p:custDataLst>
    <p:extLst>
      <p:ext uri="{BB962C8B-B14F-4D97-AF65-F5344CB8AC3E}">
        <p14:creationId xmlns:p14="http://schemas.microsoft.com/office/powerpoint/2010/main" val="205752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shadeToTitle="1">
        <a:solidFill>
          <a:schemeClr val="bg2">
            <a:lumMod val="25000"/>
            <a:alpha val="92000"/>
          </a:schemeClr>
        </a:solidFill>
        <a:effectLst/>
      </p:bgPr>
    </p:bg>
    <p:spTree>
      <p:nvGrpSpPr>
        <p:cNvPr id="1" name=""/>
        <p:cNvGrpSpPr/>
        <p:nvPr/>
      </p:nvGrpSpPr>
      <p:grpSpPr>
        <a:xfrm>
          <a:off x="0" y="0"/>
          <a:ext cx="0" cy="0"/>
          <a:chOff x="0" y="0"/>
          <a:chExt cx="0" cy="0"/>
        </a:xfrm>
      </p:grpSpPr>
      <p:sp useBgFill="1">
        <p:nvSpPr>
          <p:cNvPr id="71" name="Rectangle 6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NCD meeting">
            <a:extLst>
              <a:ext uri="{FF2B5EF4-FFF2-40B4-BE49-F238E27FC236}">
                <a16:creationId xmlns:a16="http://schemas.microsoft.com/office/drawing/2014/main" id="{F32AA2A8-3F0F-4B68-82DC-9C21899B6FF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r="-3"/>
          <a:stretch/>
        </p:blipFill>
        <p:spPr>
          <a:xfrm>
            <a:off x="4331369" y="0"/>
            <a:ext cx="7860632" cy="6857990"/>
          </a:xfrm>
          <a:prstGeom prst="rect">
            <a:avLst/>
          </a:prstGeom>
        </p:spPr>
      </p:pic>
      <p:sp>
        <p:nvSpPr>
          <p:cNvPr id="66" name="Rectangle 6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337F4CCB-03B1-426D-B837-CDDDF6CFF84E}"/>
              </a:ext>
            </a:extLst>
          </p:cNvPr>
          <p:cNvSpPr>
            <a:spLocks noGrp="1"/>
          </p:cNvSpPr>
          <p:nvPr>
            <p:ph type="title"/>
          </p:nvPr>
        </p:nvSpPr>
        <p:spPr>
          <a:xfrm>
            <a:off x="838200" y="1416476"/>
            <a:ext cx="4888832" cy="1519229"/>
          </a:xfrm>
        </p:spPr>
        <p:txBody>
          <a:bodyPr vert="horz" lIns="91440" tIns="45720" rIns="91440" bIns="45720" rtlCol="0">
            <a:noAutofit/>
          </a:bodyPr>
          <a:lstStyle/>
          <a:p>
            <a:r>
              <a:rPr lang="en-US" sz="4000" b="1" kern="1200" cap="small">
                <a:latin typeface="Calibri" panose="020F0502020204030204" pitchFamily="34" charset="0"/>
                <a:cs typeface="Calibri" panose="020F0502020204030204" pitchFamily="34" charset="0"/>
              </a:rPr>
              <a:t>A Federal Voice for </a:t>
            </a:r>
            <a:br>
              <a:rPr lang="en-US" sz="4000" b="1" kern="1200" cap="small">
                <a:latin typeface="Calibri" panose="020F0502020204030204" pitchFamily="34" charset="0"/>
                <a:cs typeface="Calibri" panose="020F0502020204030204" pitchFamily="34" charset="0"/>
              </a:rPr>
            </a:br>
            <a:r>
              <a:rPr lang="en-US" sz="4000" b="1" kern="1200" cap="small">
                <a:latin typeface="Calibri" panose="020F0502020204030204" pitchFamily="34" charset="0"/>
                <a:cs typeface="Calibri" panose="020F0502020204030204" pitchFamily="34" charset="0"/>
              </a:rPr>
              <a:t>People with Disabilities</a:t>
            </a:r>
          </a:p>
        </p:txBody>
      </p:sp>
      <p:sp>
        <p:nvSpPr>
          <p:cNvPr id="13" name="Content Placeholder 12">
            <a:extLst>
              <a:ext uri="{FF2B5EF4-FFF2-40B4-BE49-F238E27FC236}">
                <a16:creationId xmlns:a16="http://schemas.microsoft.com/office/drawing/2014/main" id="{6F21A5D7-A1AE-4AAE-8447-0E48AC61C016}"/>
              </a:ext>
            </a:extLst>
          </p:cNvPr>
          <p:cNvSpPr>
            <a:spLocks noGrp="1"/>
          </p:cNvSpPr>
          <p:nvPr>
            <p:ph idx="1"/>
          </p:nvPr>
        </p:nvSpPr>
        <p:spPr>
          <a:xfrm>
            <a:off x="352926" y="2784911"/>
            <a:ext cx="5743074" cy="3430538"/>
          </a:xfrm>
          <a:noFill/>
        </p:spPr>
        <p:txBody>
          <a:bodyPr vert="horz" lIns="91440" tIns="45720" rIns="91440" bIns="45720" rtlCol="0">
            <a:normAutofit/>
          </a:bodyPr>
          <a:lstStyle/>
          <a:p>
            <a:pPr marL="460375" indent="-460375"/>
            <a:endParaRPr lang="en-US" sz="2000"/>
          </a:p>
          <a:p>
            <a:r>
              <a:rPr lang="en-US">
                <a:latin typeface="Calibri" panose="020F0502020204030204" pitchFamily="34" charset="0"/>
                <a:cs typeface="Calibri" panose="020F0502020204030204" pitchFamily="34" charset="0"/>
              </a:rPr>
              <a:t>Advisor to the President, Administration, Congress &amp; federal agencies </a:t>
            </a:r>
          </a:p>
          <a:p>
            <a:r>
              <a:rPr lang="en-US">
                <a:latin typeface="Calibri" panose="020F0502020204030204" pitchFamily="34" charset="0"/>
                <a:cs typeface="Calibri" panose="020F0502020204030204" pitchFamily="34" charset="0"/>
              </a:rPr>
              <a:t>9 Presidential &amp; Congressional appointees, and a professional staff of 12</a:t>
            </a:r>
          </a:p>
          <a:p>
            <a:pPr marL="0" indent="0">
              <a:buNone/>
            </a:pPr>
            <a:endParaRPr lang="en-US" sz="2000" b="1">
              <a:latin typeface="Georgia Pro" panose="02040502050405020303" pitchFamily="18" charset="0"/>
            </a:endParaRPr>
          </a:p>
          <a:p>
            <a:pPr marL="0" indent="0">
              <a:buNone/>
            </a:pPr>
            <a:endParaRPr lang="en-US" sz="2000"/>
          </a:p>
        </p:txBody>
      </p:sp>
      <p:pic>
        <p:nvPicPr>
          <p:cNvPr id="16" name="Picture 15">
            <a:extLst>
              <a:ext uri="{FF2B5EF4-FFF2-40B4-BE49-F238E27FC236}">
                <a16:creationId xmlns:a16="http://schemas.microsoft.com/office/drawing/2014/main" id="{A4F31B3A-0499-46C3-AA4B-9D3503EDE5FF}"/>
              </a:ext>
              <a:ext uri="{C183D7F6-B498-43B3-948B-1728B52AA6E4}">
                <adec:decorative xmlns:adec="http://schemas.microsoft.com/office/drawing/2017/decorative" val="1"/>
              </a:ext>
            </a:extLst>
          </p:cNvPr>
          <p:cNvPicPr/>
          <p:nvPr/>
        </p:nvPicPr>
        <p:blipFill>
          <a:blip r:embed="rId6" cstate="email">
            <a:extLst>
              <a:ext uri="{28A0092B-C50C-407E-A947-70E740481C1C}">
                <a14:useLocalDpi xmlns:a14="http://schemas.microsoft.com/office/drawing/2010/main"/>
              </a:ext>
            </a:extLst>
          </a:blip>
          <a:srcRect/>
          <a:stretch>
            <a:fillRect/>
          </a:stretch>
        </p:blipFill>
        <p:spPr bwMode="auto">
          <a:xfrm>
            <a:off x="533908" y="200872"/>
            <a:ext cx="1331962" cy="1368435"/>
          </a:xfrm>
          <a:prstGeom prst="rect">
            <a:avLst/>
          </a:prstGeom>
          <a:noFill/>
          <a:ln>
            <a:noFill/>
          </a:ln>
        </p:spPr>
      </p:pic>
    </p:spTree>
    <p:custDataLst>
      <p:tags r:id="rId1"/>
    </p:custDataLst>
    <p:extLst>
      <p:ext uri="{BB962C8B-B14F-4D97-AF65-F5344CB8AC3E}">
        <p14:creationId xmlns:p14="http://schemas.microsoft.com/office/powerpoint/2010/main" val="2738357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0CA6BE9-DA12-47E4-B08B-ED1B7BEB8330}"/>
              </a:ext>
            </a:extLst>
          </p:cNvPr>
          <p:cNvSpPr>
            <a:spLocks noGrp="1"/>
          </p:cNvSpPr>
          <p:nvPr>
            <p:ph type="title"/>
          </p:nvPr>
        </p:nvSpPr>
        <p:spPr>
          <a:xfrm>
            <a:off x="1860884" y="294538"/>
            <a:ext cx="9406666" cy="1033669"/>
          </a:xfrm>
        </p:spPr>
        <p:txBody>
          <a:bodyPr vert="horz" lIns="91440" tIns="45720" rIns="91440" bIns="45720" rtlCol="0" anchor="ctr">
            <a:noAutofit/>
          </a:bodyPr>
          <a:lstStyle/>
          <a:p>
            <a:r>
              <a:rPr lang="en-US" sz="4000" b="1" kern="1200">
                <a:solidFill>
                  <a:srgbClr val="FFFFFF"/>
                </a:solidFill>
                <a:latin typeface="+mj-lt"/>
                <a:ea typeface="+mj-ea"/>
                <a:cs typeface="+mj-cs"/>
              </a:rPr>
              <a:t>A Federal Voice for Equitable Healthcare for People with Disabilities</a:t>
            </a:r>
          </a:p>
        </p:txBody>
      </p:sp>
      <p:sp>
        <p:nvSpPr>
          <p:cNvPr id="4" name="Text Placeholder 3">
            <a:extLst>
              <a:ext uri="{FF2B5EF4-FFF2-40B4-BE49-F238E27FC236}">
                <a16:creationId xmlns:a16="http://schemas.microsoft.com/office/drawing/2014/main" id="{CEA59C12-0DA7-4705-AD83-CB259D6EBB4F}"/>
              </a:ext>
            </a:extLst>
          </p:cNvPr>
          <p:cNvSpPr>
            <a:spLocks noGrp="1"/>
          </p:cNvSpPr>
          <p:nvPr>
            <p:ph type="body" sz="half" idx="2"/>
          </p:nvPr>
        </p:nvSpPr>
        <p:spPr>
          <a:xfrm>
            <a:off x="459350" y="1756289"/>
            <a:ext cx="10636280" cy="3553648"/>
          </a:xfrm>
        </p:spPr>
        <p:txBody>
          <a:bodyPr vert="horz" lIns="91440" tIns="45720" rIns="91440" bIns="45720" rtlCol="0" anchor="ctr">
            <a:normAutofit/>
          </a:bodyPr>
          <a:lstStyle/>
          <a:p>
            <a:pPr algn="l"/>
            <a:r>
              <a:rPr lang="en-US" sz="3200" b="1">
                <a:solidFill>
                  <a:schemeClr val="bg1"/>
                </a:solidFill>
              </a:rPr>
              <a:t>2009: </a:t>
            </a:r>
            <a:r>
              <a:rPr lang="en-US" sz="3200" b="1" i="0">
                <a:solidFill>
                  <a:schemeClr val="bg1"/>
                </a:solidFill>
                <a:effectLst/>
              </a:rPr>
              <a:t>The Current State of Health Care for People with Disabilities</a:t>
            </a:r>
          </a:p>
          <a:p>
            <a:pPr algn="l"/>
            <a:endParaRPr lang="en-US" sz="3200" b="1">
              <a:solidFill>
                <a:schemeClr val="bg1"/>
              </a:solidFill>
            </a:endParaRPr>
          </a:p>
          <a:p>
            <a:pPr algn="l"/>
            <a:r>
              <a:rPr lang="en-US" sz="3200" b="1" i="0">
                <a:solidFill>
                  <a:schemeClr val="bg1"/>
                </a:solidFill>
                <a:effectLst/>
              </a:rPr>
              <a:t>2019: Bioethics Report Series – </a:t>
            </a:r>
            <a:r>
              <a:rPr lang="en-US" sz="3200" i="0">
                <a:solidFill>
                  <a:schemeClr val="bg1"/>
                </a:solidFill>
                <a:effectLst/>
              </a:rPr>
              <a:t>Ethics and Medical Decision-making regarding Patients with Disabilities</a:t>
            </a:r>
          </a:p>
        </p:txBody>
      </p:sp>
      <p:pic>
        <p:nvPicPr>
          <p:cNvPr id="16" name="Picture 15">
            <a:extLst>
              <a:ext uri="{FF2B5EF4-FFF2-40B4-BE49-F238E27FC236}">
                <a16:creationId xmlns:a16="http://schemas.microsoft.com/office/drawing/2014/main" id="{A4F31B3A-0499-46C3-AA4B-9D3503EDE5FF}"/>
              </a:ext>
              <a:ext uri="{C183D7F6-B498-43B3-948B-1728B52AA6E4}">
                <adec:decorative xmlns:adec="http://schemas.microsoft.com/office/drawing/2017/decorative" val="1"/>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336884" y="200872"/>
            <a:ext cx="1211754" cy="1260879"/>
          </a:xfrm>
          <a:prstGeom prst="rect">
            <a:avLst/>
          </a:prstGeom>
          <a:noFill/>
          <a:ln>
            <a:noFill/>
          </a:ln>
        </p:spPr>
      </p:pic>
    </p:spTree>
    <p:custDataLst>
      <p:tags r:id="rId1"/>
    </p:custDataLst>
    <p:extLst>
      <p:ext uri="{BB962C8B-B14F-4D97-AF65-F5344CB8AC3E}">
        <p14:creationId xmlns:p14="http://schemas.microsoft.com/office/powerpoint/2010/main" val="1954675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shadeToTitle="1">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460F-90D8-4194-B80E-56C4D3EFE01E}"/>
              </a:ext>
            </a:extLst>
          </p:cNvPr>
          <p:cNvSpPr>
            <a:spLocks noGrp="1"/>
          </p:cNvSpPr>
          <p:nvPr>
            <p:ph type="title" idx="4294967295"/>
          </p:nvPr>
        </p:nvSpPr>
        <p:spPr>
          <a:xfrm>
            <a:off x="5511704" y="1000319"/>
            <a:ext cx="5723020" cy="1325563"/>
          </a:xfrm>
        </p:spPr>
        <p:txBody>
          <a:bodyPr>
            <a:normAutofit fontScale="90000"/>
          </a:bodyPr>
          <a:lstStyle/>
          <a:p>
            <a:r>
              <a:rPr lang="en-US" b="1" dirty="0">
                <a:solidFill>
                  <a:schemeClr val="bg1"/>
                </a:solidFill>
                <a:latin typeface="+mn-lt"/>
              </a:rPr>
              <a:t>May 2021 Report on Accessible Medical Equipment Standards</a:t>
            </a:r>
          </a:p>
          <a:p>
            <a:endParaRPr lang="en-US" dirty="0"/>
          </a:p>
        </p:txBody>
      </p:sp>
      <p:pic>
        <p:nvPicPr>
          <p:cNvPr id="8" name="Picture 7" descr="Cover of NDPO Report &quot;Enforceable Accessible Medical Equipment Standards&quot;">
            <a:extLst>
              <a:ext uri="{FF2B5EF4-FFF2-40B4-BE49-F238E27FC236}">
                <a16:creationId xmlns:a16="http://schemas.microsoft.com/office/drawing/2014/main" id="{249E8D98-051B-4BE0-965F-4B987DF283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3904" y="158212"/>
            <a:ext cx="4657748" cy="6541575"/>
          </a:xfrm>
          <a:prstGeom prst="rect">
            <a:avLst/>
          </a:prstGeom>
        </p:spPr>
      </p:pic>
      <p:sp>
        <p:nvSpPr>
          <p:cNvPr id="9" name="TextBox 8">
            <a:extLst>
              <a:ext uri="{FF2B5EF4-FFF2-40B4-BE49-F238E27FC236}">
                <a16:creationId xmlns:a16="http://schemas.microsoft.com/office/drawing/2014/main" id="{250B0D08-EE1D-4160-A0F0-B72188EBE4F2}"/>
              </a:ext>
            </a:extLst>
          </p:cNvPr>
          <p:cNvSpPr txBox="1"/>
          <p:nvPr/>
        </p:nvSpPr>
        <p:spPr>
          <a:xfrm>
            <a:off x="5511704" y="2325882"/>
            <a:ext cx="6307316"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panose="020F0502020204030204"/>
                <a:ea typeface="+mn-ea"/>
                <a:cs typeface="+mn-cs"/>
              </a:rPr>
              <a:t>Most recent report in NCD’s healthcare and health equity series</a:t>
            </a:r>
          </a:p>
        </p:txBody>
      </p:sp>
    </p:spTree>
    <p:extLst>
      <p:ext uri="{BB962C8B-B14F-4D97-AF65-F5344CB8AC3E}">
        <p14:creationId xmlns:p14="http://schemas.microsoft.com/office/powerpoint/2010/main" val="4249916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041F2-1A66-4820-998A-5509D661E272}"/>
              </a:ext>
            </a:extLst>
          </p:cNvPr>
          <p:cNvSpPr>
            <a:spLocks noGrp="1"/>
          </p:cNvSpPr>
          <p:nvPr>
            <p:ph type="title" idx="4294967295"/>
          </p:nvPr>
        </p:nvSpPr>
        <p:spPr/>
        <p:txBody>
          <a:bodyPr/>
          <a:lstStyle/>
          <a:p>
            <a:r>
              <a:rPr lang="en-US"/>
              <a:t>2016 Accessibility</a:t>
            </a:r>
            <a:r>
              <a:rPr lang="en-US" baseline="0"/>
              <a:t> Survey</a:t>
            </a:r>
            <a:endParaRPr lang="en-US"/>
          </a:p>
        </p:txBody>
      </p:sp>
      <p:pic>
        <p:nvPicPr>
          <p:cNvPr id="4" name="Picture 3" descr="Graphic labelled 2016 Accessibility Survey:  Illinicare, 25 Primary Care Provider Groups, Cook County, Illinois:&#10;19 (76%) - can't weigh patients&#10;20 (80%) - can't transfer patients&#10;17 (68%) can't accommodate patients who can't independently transfer, 16 (64% no height adjustable table.">
            <a:extLst>
              <a:ext uri="{FF2B5EF4-FFF2-40B4-BE49-F238E27FC236}">
                <a16:creationId xmlns:a16="http://schemas.microsoft.com/office/drawing/2014/main" id="{77DE0949-425D-46AF-B00F-B4447295595E}"/>
              </a:ext>
            </a:extLst>
          </p:cNvPr>
          <p:cNvPicPr>
            <a:picLocks noChangeAspect="1"/>
          </p:cNvPicPr>
          <p:nvPr/>
        </p:nvPicPr>
        <p:blipFill>
          <a:blip r:embed="rId2"/>
          <a:stretch>
            <a:fillRect/>
          </a:stretch>
        </p:blipFill>
        <p:spPr>
          <a:xfrm>
            <a:off x="125374" y="244642"/>
            <a:ext cx="11941252" cy="6368716"/>
          </a:xfrm>
          <a:prstGeom prst="rect">
            <a:avLst/>
          </a:prstGeom>
        </p:spPr>
      </p:pic>
    </p:spTree>
    <p:extLst>
      <p:ext uri="{BB962C8B-B14F-4D97-AF65-F5344CB8AC3E}">
        <p14:creationId xmlns:p14="http://schemas.microsoft.com/office/powerpoint/2010/main" val="33937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EE8EA-B1F5-4221-89A7-86A7548BFB56}"/>
              </a:ext>
            </a:extLst>
          </p:cNvPr>
          <p:cNvSpPr>
            <a:spLocks noGrp="1"/>
          </p:cNvSpPr>
          <p:nvPr>
            <p:ph type="title"/>
          </p:nvPr>
        </p:nvSpPr>
        <p:spPr/>
        <p:txBody>
          <a:bodyPr/>
          <a:lstStyle/>
          <a:p>
            <a:r>
              <a:rPr lang="en-US"/>
              <a:t>Agenda</a:t>
            </a:r>
          </a:p>
        </p:txBody>
      </p:sp>
      <p:sp>
        <p:nvSpPr>
          <p:cNvPr id="2" name="Content Placeholder 1">
            <a:extLst>
              <a:ext uri="{FF2B5EF4-FFF2-40B4-BE49-F238E27FC236}">
                <a16:creationId xmlns:a16="http://schemas.microsoft.com/office/drawing/2014/main" id="{DD643DCD-D083-4760-B761-BE2AAFE78383}"/>
              </a:ext>
            </a:extLst>
          </p:cNvPr>
          <p:cNvSpPr>
            <a:spLocks noGrp="1"/>
          </p:cNvSpPr>
          <p:nvPr>
            <p:ph idx="1"/>
          </p:nvPr>
        </p:nvSpPr>
        <p:spPr>
          <a:xfrm>
            <a:off x="629173" y="1825625"/>
            <a:ext cx="11562827" cy="4972875"/>
          </a:xfrm>
        </p:spPr>
        <p:txBody>
          <a:bodyPr vert="horz" lIns="91440" tIns="45720" rIns="91440" bIns="45720" rtlCol="0" anchor="t">
            <a:normAutofit/>
          </a:bodyPr>
          <a:lstStyle/>
          <a:p>
            <a:pPr marL="0" indent="0">
              <a:buNone/>
            </a:pPr>
            <a:r>
              <a:rPr lang="en-US" sz="2400" b="1" i="0">
                <a:solidFill>
                  <a:srgbClr val="1B1B1B"/>
                </a:solidFill>
                <a:effectLst/>
                <a:latin typeface="Source Sans Pro Web"/>
              </a:rPr>
              <a:t>Relevant Federal Standards and Resources for Healthcare Accessibility</a:t>
            </a:r>
            <a:endParaRPr lang="en-US" sz="2400" b="1"/>
          </a:p>
          <a:p>
            <a:pPr lvl="1"/>
            <a:r>
              <a:rPr lang="en-US" sz="2400" b="1" i="0">
                <a:solidFill>
                  <a:srgbClr val="1B1B1B"/>
                </a:solidFill>
                <a:effectLst/>
                <a:latin typeface="Source Sans Pro Web"/>
              </a:rPr>
              <a:t>Medical Diagnostic Equipment: </a:t>
            </a:r>
            <a:r>
              <a:rPr lang="en-US" sz="2400" b="0" i="0">
                <a:solidFill>
                  <a:srgbClr val="1B1B1B"/>
                </a:solidFill>
                <a:effectLst/>
                <a:latin typeface="Source Sans Pro Web"/>
              </a:rPr>
              <a:t>Bobby Stinnette, </a:t>
            </a:r>
            <a:r>
              <a:rPr lang="en-US" sz="2400" b="0">
                <a:solidFill>
                  <a:srgbClr val="1B1B1B"/>
                </a:solidFill>
                <a:effectLst/>
                <a:latin typeface="Source Sans Pro Web"/>
              </a:rPr>
              <a:t>U.S. Access Board </a:t>
            </a:r>
          </a:p>
          <a:p>
            <a:pPr lvl="1"/>
            <a:r>
              <a:rPr lang="en-US" sz="2400" b="1" i="0">
                <a:solidFill>
                  <a:srgbClr val="1B1B1B"/>
                </a:solidFill>
                <a:latin typeface="Source Sans Pro Web"/>
              </a:rPr>
              <a:t>Buildings and Sites: </a:t>
            </a:r>
            <a:r>
              <a:rPr lang="en-US" sz="2400" b="0" i="0">
                <a:solidFill>
                  <a:srgbClr val="1B1B1B"/>
                </a:solidFill>
                <a:effectLst/>
                <a:latin typeface="Source Sans Pro Web"/>
              </a:rPr>
              <a:t>Bill Botten, U.S. Access Board </a:t>
            </a:r>
          </a:p>
          <a:p>
            <a:pPr lvl="1"/>
            <a:r>
              <a:rPr lang="en-US" sz="2400" b="1" i="0">
                <a:solidFill>
                  <a:srgbClr val="1B1B1B"/>
                </a:solidFill>
                <a:effectLst/>
                <a:latin typeface="Source Sans Pro Web"/>
              </a:rPr>
              <a:t>Information &amp; Communication Technology: </a:t>
            </a:r>
            <a:r>
              <a:rPr lang="en-US" sz="2400" b="0" i="0">
                <a:solidFill>
                  <a:srgbClr val="1B1B1B"/>
                </a:solidFill>
                <a:effectLst/>
                <a:latin typeface="Source Sans Pro Web"/>
              </a:rPr>
              <a:t>Kathy Eng, U.S. Access Board</a:t>
            </a:r>
          </a:p>
          <a:p>
            <a:pPr marL="457200" lvl="1" indent="0" algn="l">
              <a:buNone/>
            </a:pPr>
            <a:endParaRPr lang="en-US" sz="1000" b="0" i="0">
              <a:solidFill>
                <a:srgbClr val="1B1B1B"/>
              </a:solidFill>
              <a:effectLst/>
              <a:latin typeface="Source Sans Pro Web"/>
            </a:endParaRPr>
          </a:p>
          <a:p>
            <a:pPr marL="0" indent="0">
              <a:buNone/>
            </a:pPr>
            <a:r>
              <a:rPr lang="en-US" sz="2400" b="1" i="0">
                <a:solidFill>
                  <a:srgbClr val="1B1B1B"/>
                </a:solidFill>
                <a:effectLst/>
                <a:latin typeface="Source Sans Pro Web"/>
              </a:rPr>
              <a:t>Status of Enforceable Accessible Medical Equipment Standards  </a:t>
            </a:r>
          </a:p>
          <a:p>
            <a:pPr marL="742950" lvl="1" indent="-285750" algn="l">
              <a:buFont typeface="Arial" panose="020B0604020202020204" pitchFamily="34" charset="0"/>
              <a:buChar char="•"/>
            </a:pPr>
            <a:r>
              <a:rPr lang="en-US" sz="2400" b="0" i="0">
                <a:solidFill>
                  <a:srgbClr val="1B1B1B"/>
                </a:solidFill>
                <a:effectLst/>
                <a:latin typeface="Source Sans Pro Web"/>
              </a:rPr>
              <a:t>Ana Torres-Davis, National Council on Disability (NCD) </a:t>
            </a:r>
          </a:p>
          <a:p>
            <a:pPr marL="457200" lvl="1" indent="0" algn="l">
              <a:buNone/>
            </a:pPr>
            <a:endParaRPr lang="en-US" sz="1000" b="0" i="0">
              <a:solidFill>
                <a:srgbClr val="1B1B1B"/>
              </a:solidFill>
              <a:effectLst/>
              <a:latin typeface="Source Sans Pro Web"/>
            </a:endParaRPr>
          </a:p>
          <a:p>
            <a:pPr marL="0" indent="0" algn="l">
              <a:buNone/>
            </a:pPr>
            <a:r>
              <a:rPr lang="en-US" sz="2400" b="1" i="0">
                <a:solidFill>
                  <a:srgbClr val="1B1B1B"/>
                </a:solidFill>
                <a:effectLst/>
                <a:latin typeface="Source Sans Pro Web"/>
              </a:rPr>
              <a:t>Designing Inclusive Healthcare Environments </a:t>
            </a:r>
          </a:p>
          <a:p>
            <a:pPr marL="742950" lvl="1" indent="-285750" algn="l">
              <a:buFont typeface="Arial" panose="020B0604020202020204" pitchFamily="34" charset="0"/>
              <a:buChar char="•"/>
            </a:pPr>
            <a:r>
              <a:rPr lang="en-US" sz="2400" b="0" i="0">
                <a:solidFill>
                  <a:srgbClr val="1B1B1B"/>
                </a:solidFill>
                <a:effectLst/>
                <a:latin typeface="Source Sans Pro Web"/>
              </a:rPr>
              <a:t>Bill </a:t>
            </a:r>
            <a:r>
              <a:rPr lang="en-US" sz="2400" b="0" i="0" err="1">
                <a:solidFill>
                  <a:srgbClr val="1B1B1B"/>
                </a:solidFill>
                <a:effectLst/>
                <a:latin typeface="Source Sans Pro Web"/>
              </a:rPr>
              <a:t>Zellmer</a:t>
            </a:r>
            <a:r>
              <a:rPr lang="en-US" sz="2400" b="0" i="0">
                <a:solidFill>
                  <a:srgbClr val="1B1B1B"/>
                </a:solidFill>
                <a:effectLst/>
                <a:latin typeface="Source Sans Pro Web"/>
              </a:rPr>
              <a:t>, Sutter Health Care </a:t>
            </a:r>
          </a:p>
          <a:p>
            <a:pPr marL="457200" lvl="1" indent="0" algn="l">
              <a:buNone/>
            </a:pPr>
            <a:endParaRPr lang="en-US" sz="1000" b="0" i="0">
              <a:solidFill>
                <a:srgbClr val="1B1B1B"/>
              </a:solidFill>
              <a:effectLst/>
              <a:latin typeface="Source Sans Pro Web"/>
            </a:endParaRPr>
          </a:p>
          <a:p>
            <a:pPr marL="0" indent="0" algn="l">
              <a:buNone/>
            </a:pPr>
            <a:r>
              <a:rPr lang="en-US" sz="2400" b="1" i="0">
                <a:solidFill>
                  <a:srgbClr val="1B1B1B"/>
                </a:solidFill>
                <a:effectLst/>
                <a:latin typeface="Source Sans Pro Web"/>
              </a:rPr>
              <a:t>Communication Access in Healthcare Environments </a:t>
            </a:r>
          </a:p>
          <a:p>
            <a:pPr marL="742950" lvl="1" indent="-285750" algn="l">
              <a:buFont typeface="Arial" panose="020B0604020202020204" pitchFamily="34" charset="0"/>
              <a:buChar char="•"/>
            </a:pPr>
            <a:r>
              <a:rPr lang="en-US" sz="2400" b="0" i="0">
                <a:solidFill>
                  <a:srgbClr val="1B1B1B"/>
                </a:solidFill>
                <a:effectLst/>
                <a:latin typeface="Source Sans Pro Web"/>
              </a:rPr>
              <a:t>Zainab </a:t>
            </a:r>
            <a:r>
              <a:rPr lang="en-US" sz="2400" b="0" i="0" err="1">
                <a:solidFill>
                  <a:srgbClr val="1B1B1B"/>
                </a:solidFill>
                <a:effectLst/>
                <a:latin typeface="Source Sans Pro Web"/>
              </a:rPr>
              <a:t>Alkebsi</a:t>
            </a:r>
            <a:r>
              <a:rPr lang="en-US" sz="2400" b="0" i="0">
                <a:solidFill>
                  <a:srgbClr val="1B1B1B"/>
                </a:solidFill>
                <a:effectLst/>
                <a:latin typeface="Source Sans Pro Web"/>
              </a:rPr>
              <a:t>, National Association of the Deaf </a:t>
            </a:r>
          </a:p>
          <a:p>
            <a:pPr>
              <a:buNone/>
            </a:pPr>
            <a:endParaRPr lang="en-US">
              <a:ea typeface="+mn-lt"/>
              <a:cs typeface="+mn-lt"/>
            </a:endParaRPr>
          </a:p>
          <a:p>
            <a:pPr marL="0" indent="0">
              <a:buNone/>
            </a:pPr>
            <a:endParaRPr lang="en-US">
              <a:cs typeface="Calibri"/>
            </a:endParaRPr>
          </a:p>
        </p:txBody>
      </p:sp>
      <p:sp>
        <p:nvSpPr>
          <p:cNvPr id="4" name="Slide Number Placeholder 3">
            <a:extLst>
              <a:ext uri="{FF2B5EF4-FFF2-40B4-BE49-F238E27FC236}">
                <a16:creationId xmlns:a16="http://schemas.microsoft.com/office/drawing/2014/main" id="{AE0D7762-65C5-4D72-A556-E4F464154AC3}"/>
              </a:ext>
            </a:extLst>
          </p:cNvPr>
          <p:cNvSpPr>
            <a:spLocks noGrp="1"/>
          </p:cNvSpPr>
          <p:nvPr>
            <p:ph type="sldNum" sz="quarter" idx="12"/>
          </p:nvPr>
        </p:nvSpPr>
        <p:spPr/>
        <p:txBody>
          <a:bodyPr/>
          <a:lstStyle/>
          <a:p>
            <a:fld id="{8DC63C13-3CB5-41DF-87A9-439A56BB01FD}" type="slidenum">
              <a:rPr lang="en-US" smtClean="0"/>
              <a:t>3</a:t>
            </a:fld>
            <a:endParaRPr lang="en-US"/>
          </a:p>
        </p:txBody>
      </p:sp>
    </p:spTree>
    <p:extLst>
      <p:ext uri="{BB962C8B-B14F-4D97-AF65-F5344CB8AC3E}">
        <p14:creationId xmlns:p14="http://schemas.microsoft.com/office/powerpoint/2010/main" val="322711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E81FF8-EDE7-4EC3-9011-075BFD5C4457}"/>
              </a:ext>
            </a:extLst>
          </p:cNvPr>
          <p:cNvSpPr>
            <a:spLocks noGrp="1"/>
          </p:cNvSpPr>
          <p:nvPr>
            <p:ph type="title" idx="4294967295"/>
          </p:nvPr>
        </p:nvSpPr>
        <p:spPr>
          <a:xfrm>
            <a:off x="1197672" y="2382955"/>
            <a:ext cx="4517331" cy="1325563"/>
          </a:xfrm>
        </p:spPr>
        <p:txBody>
          <a:bodyPr>
            <a:normAutofit fontScale="90000"/>
          </a:bodyPr>
          <a:lstStyle/>
          <a:p>
            <a:r>
              <a:rPr lang="en-US" sz="4900" b="1" dirty="0">
                <a:solidFill>
                  <a:schemeClr val="bg1"/>
                </a:solidFill>
                <a:latin typeface="+mn-lt"/>
              </a:rPr>
              <a:t>Physical Barriers:</a:t>
            </a:r>
            <a:br>
              <a:rPr lang="en-US" sz="4900" b="1" dirty="0">
                <a:solidFill>
                  <a:schemeClr val="bg1"/>
                </a:solidFill>
                <a:latin typeface="+mn-lt"/>
              </a:rPr>
            </a:br>
            <a:br>
              <a:rPr lang="en-US" sz="4900" b="1" dirty="0">
                <a:solidFill>
                  <a:schemeClr val="bg1"/>
                </a:solidFill>
                <a:latin typeface="+mn-lt"/>
              </a:rPr>
            </a:br>
            <a:r>
              <a:rPr lang="en-US" sz="4900" b="1" dirty="0">
                <a:solidFill>
                  <a:schemeClr val="bg1"/>
                </a:solidFill>
                <a:latin typeface="+mn-lt"/>
              </a:rPr>
              <a:t>Inaccessible Weight Scales</a:t>
            </a:r>
          </a:p>
          <a:p>
            <a:endParaRPr lang="en-US" b="1" dirty="0">
              <a:solidFill>
                <a:schemeClr val="bg1"/>
              </a:solidFill>
              <a:latin typeface="+mn-lt"/>
            </a:endParaRPr>
          </a:p>
        </p:txBody>
      </p:sp>
      <p:pic>
        <p:nvPicPr>
          <p:cNvPr id="3" name="Picture 2" descr="Weight scale">
            <a:extLst>
              <a:ext uri="{FF2B5EF4-FFF2-40B4-BE49-F238E27FC236}">
                <a16:creationId xmlns:a16="http://schemas.microsoft.com/office/drawing/2014/main" id="{5E6590EF-2621-4A29-9C5C-C9F21656CE4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1" y="106045"/>
            <a:ext cx="5074920" cy="6857990"/>
          </a:xfrm>
          <a:prstGeom prst="rect">
            <a:avLst/>
          </a:prstGeom>
          <a:effectLst/>
        </p:spPr>
      </p:pic>
      <p:pic>
        <p:nvPicPr>
          <p:cNvPr id="6" name="Picture 5">
            <a:extLst>
              <a:ext uri="{FF2B5EF4-FFF2-40B4-BE49-F238E27FC236}">
                <a16:creationId xmlns:a16="http://schemas.microsoft.com/office/drawing/2014/main" id="{F6DFAECC-4467-4E45-979E-6D2DDD4C5D5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3633" y="106045"/>
            <a:ext cx="1213209" cy="1261981"/>
          </a:xfrm>
          <a:prstGeom prst="rect">
            <a:avLst/>
          </a:prstGeom>
        </p:spPr>
      </p:pic>
      <p:sp>
        <p:nvSpPr>
          <p:cNvPr id="2" name="Slide Number Placeholder 1">
            <a:extLst>
              <a:ext uri="{FF2B5EF4-FFF2-40B4-BE49-F238E27FC236}">
                <a16:creationId xmlns:a16="http://schemas.microsoft.com/office/drawing/2014/main" id="{23E5E297-BCF4-44E1-A410-41BE27704700}"/>
              </a:ext>
            </a:extLst>
          </p:cNvPr>
          <p:cNvSpPr txBox="1">
            <a:spLocks/>
          </p:cNvSpPr>
          <p:nvPr/>
        </p:nvSpPr>
        <p:spPr>
          <a:xfrm>
            <a:off x="10926476" y="6356350"/>
            <a:ext cx="625443" cy="365125"/>
          </a:xfrm>
          <a:prstGeom prst="rect">
            <a:avLst/>
          </a:prstGeom>
          <a:noFill/>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600"/>
              </a:spcAft>
              <a:buClrTx/>
              <a:buSzTx/>
              <a:buFontTx/>
              <a:buNone/>
              <a:tabLst/>
              <a:defRPr/>
            </a:pPr>
            <a:fld id="{48F63A3B-78C7-47BE-AE5E-E10140E04643}"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9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030A866-B4D5-4FBB-8F27-E9A60B6A6ACB}"/>
              </a:ext>
            </a:extLst>
          </p:cNvPr>
          <p:cNvSpPr>
            <a:spLocks noGrp="1"/>
          </p:cNvSpPr>
          <p:nvPr>
            <p:ph type="title"/>
          </p:nvPr>
        </p:nvSpPr>
        <p:spPr>
          <a:xfrm>
            <a:off x="564050" y="1305319"/>
            <a:ext cx="3844493" cy="3681976"/>
          </a:xfrm>
          <a:noFill/>
        </p:spPr>
        <p:txBody>
          <a:bodyPr vert="horz" lIns="91440" tIns="45720" rIns="91440" bIns="45720" rtlCol="0" anchor="b">
            <a:normAutofit/>
          </a:bodyPr>
          <a:lstStyle/>
          <a:p>
            <a:r>
              <a:rPr lang="en-US" b="1">
                <a:solidFill>
                  <a:schemeClr val="bg1"/>
                </a:solidFill>
                <a:latin typeface="Calibri" panose="020F0502020204030204" pitchFamily="34" charset="0"/>
                <a:cs typeface="Calibri" panose="020F0502020204030204" pitchFamily="34" charset="0"/>
              </a:rPr>
              <a:t>Physical Barriers:</a:t>
            </a:r>
            <a:br>
              <a:rPr lang="en-US" b="1">
                <a:solidFill>
                  <a:schemeClr val="bg1"/>
                </a:solidFill>
                <a:latin typeface="Calibri" panose="020F0502020204030204" pitchFamily="34" charset="0"/>
                <a:cs typeface="Calibri" panose="020F0502020204030204" pitchFamily="34" charset="0"/>
              </a:rPr>
            </a:br>
            <a:br>
              <a:rPr lang="en-US" b="1">
                <a:solidFill>
                  <a:schemeClr val="bg1"/>
                </a:solidFill>
                <a:latin typeface="Calibri" panose="020F0502020204030204" pitchFamily="34" charset="0"/>
                <a:cs typeface="Calibri" panose="020F0502020204030204" pitchFamily="34" charset="0"/>
              </a:rPr>
            </a:br>
            <a:r>
              <a:rPr lang="en-US" b="1">
                <a:solidFill>
                  <a:schemeClr val="bg1"/>
                </a:solidFill>
                <a:latin typeface="Calibri" panose="020F0502020204030204" pitchFamily="34" charset="0"/>
                <a:cs typeface="Calibri" panose="020F0502020204030204" pitchFamily="34" charset="0"/>
              </a:rPr>
              <a:t>Examination Tables</a:t>
            </a:r>
            <a:br>
              <a:rPr lang="en-US" sz="4000" b="1">
                <a:solidFill>
                  <a:schemeClr val="bg1"/>
                </a:solidFill>
                <a:latin typeface="Book Antiqua" panose="02040602050305030304" pitchFamily="18" charset="0"/>
              </a:rPr>
            </a:br>
            <a:endParaRPr lang="en-US" sz="3700">
              <a:solidFill>
                <a:schemeClr val="bg1"/>
              </a:solidFill>
            </a:endParaRPr>
          </a:p>
        </p:txBody>
      </p:sp>
      <p:pic>
        <p:nvPicPr>
          <p:cNvPr id="9" name="Picture 5" descr="Exam table">
            <a:extLst>
              <a:ext uri="{FF2B5EF4-FFF2-40B4-BE49-F238E27FC236}">
                <a16:creationId xmlns:a16="http://schemas.microsoft.com/office/drawing/2014/main" id="{14BE1846-73DA-4C90-B42A-221C9B254422}"/>
              </a:ext>
            </a:extLst>
          </p:cNvPr>
          <p:cNvPicPr>
            <a:picLocks noGrp="1" noChangeAspect="1"/>
          </p:cNvPicPr>
          <p:nvPr>
            <p:ph sz="half" idx="1"/>
          </p:nvPr>
        </p:nvPicPr>
        <p:blipFill rotWithShape="1">
          <a:blip r:embed="rId3" cstate="email">
            <a:extLst>
              <a:ext uri="{28A0092B-C50C-407E-A947-70E740481C1C}">
                <a14:useLocalDpi xmlns:a14="http://schemas.microsoft.com/office/drawing/2010/main"/>
              </a:ext>
            </a:extLst>
          </a:blip>
          <a:srcRect r="-1" b="-2"/>
          <a:stretch/>
        </p:blipFill>
        <p:spPr>
          <a:xfrm>
            <a:off x="4654297" y="10"/>
            <a:ext cx="7537704" cy="6857990"/>
          </a:xfrm>
          <a:prstGeom prst="rect">
            <a:avLst/>
          </a:prstGeom>
        </p:spPr>
      </p:pic>
      <p:sp>
        <p:nvSpPr>
          <p:cNvPr id="2" name="Slide Number Placeholder 1"/>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F63A3B-78C7-47BE-AE5E-E10140E04643}"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3D8D074-D915-4164-BDC6-2C6F40EC927B}"/>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7374" y="55370"/>
            <a:ext cx="1213209" cy="1261981"/>
          </a:xfrm>
          <a:prstGeom prst="rect">
            <a:avLst/>
          </a:prstGeom>
        </p:spPr>
      </p:pic>
    </p:spTree>
    <p:extLst>
      <p:ext uri="{BB962C8B-B14F-4D97-AF65-F5344CB8AC3E}">
        <p14:creationId xmlns:p14="http://schemas.microsoft.com/office/powerpoint/2010/main" val="3720030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030A866-B4D5-4FBB-8F27-E9A60B6A6ACB}"/>
              </a:ext>
            </a:extLst>
          </p:cNvPr>
          <p:cNvSpPr>
            <a:spLocks noGrp="1"/>
          </p:cNvSpPr>
          <p:nvPr>
            <p:ph type="title"/>
          </p:nvPr>
        </p:nvSpPr>
        <p:spPr>
          <a:xfrm>
            <a:off x="519202" y="838200"/>
            <a:ext cx="3615893" cy="3681976"/>
          </a:xfrm>
          <a:noFill/>
        </p:spPr>
        <p:txBody>
          <a:bodyPr vert="horz" lIns="91440" tIns="45720" rIns="91440" bIns="45720" rtlCol="0" anchor="b">
            <a:normAutofit/>
          </a:bodyPr>
          <a:lstStyle/>
          <a:p>
            <a:r>
              <a:rPr lang="en-US" b="1">
                <a:solidFill>
                  <a:schemeClr val="bg1"/>
                </a:solidFill>
                <a:latin typeface="Calibri" panose="020F0502020204030204" pitchFamily="34" charset="0"/>
                <a:cs typeface="Calibri" panose="020F0502020204030204" pitchFamily="34" charset="0"/>
              </a:rPr>
              <a:t>Physical Barriers:</a:t>
            </a:r>
            <a:br>
              <a:rPr lang="en-US" b="1">
                <a:solidFill>
                  <a:schemeClr val="bg1"/>
                </a:solidFill>
                <a:latin typeface="Calibri" panose="020F0502020204030204" pitchFamily="34" charset="0"/>
                <a:cs typeface="Calibri" panose="020F0502020204030204" pitchFamily="34" charset="0"/>
              </a:rPr>
            </a:br>
            <a:br>
              <a:rPr lang="en-US" b="1">
                <a:solidFill>
                  <a:schemeClr val="bg1"/>
                </a:solidFill>
                <a:latin typeface="Calibri" panose="020F0502020204030204" pitchFamily="34" charset="0"/>
                <a:cs typeface="Calibri" panose="020F0502020204030204" pitchFamily="34" charset="0"/>
              </a:rPr>
            </a:br>
            <a:r>
              <a:rPr lang="en-US" b="1">
                <a:solidFill>
                  <a:schemeClr val="bg1"/>
                </a:solidFill>
                <a:latin typeface="Calibri" panose="020F0502020204030204" pitchFamily="34" charset="0"/>
                <a:cs typeface="Calibri" panose="020F0502020204030204" pitchFamily="34" charset="0"/>
              </a:rPr>
              <a:t>Examination Chairs</a:t>
            </a:r>
          </a:p>
        </p:txBody>
      </p:sp>
      <p:pic>
        <p:nvPicPr>
          <p:cNvPr id="10" name="Picture 7" descr="Dental chair">
            <a:extLst>
              <a:ext uri="{FF2B5EF4-FFF2-40B4-BE49-F238E27FC236}">
                <a16:creationId xmlns:a16="http://schemas.microsoft.com/office/drawing/2014/main" id="{62BE8B6C-C4C9-437D-ADCD-D754D8386783}"/>
              </a:ext>
            </a:extLst>
          </p:cNvPr>
          <p:cNvPicPr>
            <a:picLocks noGrp="1" noChangeAspect="1"/>
          </p:cNvPicPr>
          <p:nvPr>
            <p:ph sz="half" idx="1"/>
          </p:nvPr>
        </p:nvPicPr>
        <p:blipFill rotWithShape="1">
          <a:blip r:embed="rId3" cstate="email">
            <a:extLst>
              <a:ext uri="{28A0092B-C50C-407E-A947-70E740481C1C}">
                <a14:useLocalDpi xmlns:a14="http://schemas.microsoft.com/office/drawing/2010/main"/>
              </a:ext>
            </a:extLst>
          </a:blip>
          <a:srcRect b="-1"/>
          <a:stretch/>
        </p:blipFill>
        <p:spPr>
          <a:xfrm>
            <a:off x="4654296" y="10"/>
            <a:ext cx="7537704" cy="6857990"/>
          </a:xfrm>
          <a:prstGeom prst="rect">
            <a:avLst/>
          </a:prstGeom>
        </p:spPr>
      </p:pic>
      <p:sp>
        <p:nvSpPr>
          <p:cNvPr id="2" name="Slide Number Placeholder 1"/>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F63A3B-78C7-47BE-AE5E-E10140E04643}"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0F6EC00-63B1-4C94-8BF8-40B17193B977}"/>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1331" y="0"/>
            <a:ext cx="1213209" cy="1261981"/>
          </a:xfrm>
          <a:prstGeom prst="rect">
            <a:avLst/>
          </a:prstGeom>
        </p:spPr>
      </p:pic>
    </p:spTree>
    <p:extLst>
      <p:ext uri="{BB962C8B-B14F-4D97-AF65-F5344CB8AC3E}">
        <p14:creationId xmlns:p14="http://schemas.microsoft.com/office/powerpoint/2010/main" val="72511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74538-FF2C-424B-BC2B-51EC9D19B120}"/>
              </a:ext>
            </a:extLst>
          </p:cNvPr>
          <p:cNvSpPr>
            <a:spLocks noGrp="1"/>
          </p:cNvSpPr>
          <p:nvPr>
            <p:ph type="title"/>
          </p:nvPr>
        </p:nvSpPr>
        <p:spPr>
          <a:xfrm>
            <a:off x="5610121" y="675106"/>
            <a:ext cx="5941798" cy="1325563"/>
          </a:xfrm>
        </p:spPr>
        <p:txBody>
          <a:bodyPr/>
          <a:lstStyle/>
          <a:p>
            <a:pPr rtl="0" eaLnBrk="1" latinLnBrk="0" hangingPunct="1"/>
            <a:r>
              <a:rPr lang="en-US" sz="4400" b="1" kern="1200" dirty="0">
                <a:solidFill>
                  <a:srgbClr val="000000"/>
                </a:solidFill>
                <a:effectLst/>
                <a:latin typeface="Calibri" panose="020F0502020204030204" pitchFamily="34" charset="0"/>
                <a:ea typeface="+mn-ea"/>
                <a:cs typeface="+mn-cs"/>
              </a:rPr>
              <a:t>Key Finding: Inequities &amp; Health Disparities</a:t>
            </a:r>
            <a:endParaRPr lang="en-US" dirty="0">
              <a:effectLst/>
            </a:endParaRPr>
          </a:p>
          <a:p>
            <a:endParaRPr lang="en-US" dirty="0"/>
          </a:p>
        </p:txBody>
      </p:sp>
      <p:sp>
        <p:nvSpPr>
          <p:cNvPr id="47" name="Rectangle 4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C932B50-6973-4001-A0D9-204C1D314AE3}"/>
              </a:ext>
            </a:extLst>
          </p:cNvPr>
          <p:cNvSpPr txBox="1"/>
          <p:nvPr/>
        </p:nvSpPr>
        <p:spPr>
          <a:xfrm>
            <a:off x="5229726" y="1819917"/>
            <a:ext cx="6358167" cy="397031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rPr>
              <a:t>People with disabilities experience significant health care disparities due in part to lack of physical access, leading to delayed care, high-cost utilization, loss of dignity, and poorer health outcomes. </a:t>
            </a: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endParaRPr>
          </a:p>
        </p:txBody>
      </p:sp>
      <p:pic>
        <p:nvPicPr>
          <p:cNvPr id="3" name="Picture 2">
            <a:extLst>
              <a:ext uri="{FF2B5EF4-FFF2-40B4-BE49-F238E27FC236}">
                <a16:creationId xmlns:a16="http://schemas.microsoft.com/office/drawing/2014/main" id="{1E835752-CCF1-4A86-ADC1-280AACEB89F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15" y="44116"/>
            <a:ext cx="1213209" cy="1261981"/>
          </a:xfrm>
          <a:prstGeom prst="rect">
            <a:avLst/>
          </a:prstGeom>
        </p:spPr>
      </p:pic>
      <p:sp>
        <p:nvSpPr>
          <p:cNvPr id="2" name="Slide Number Placeholder 1"/>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F63A3B-78C7-47BE-AE5E-E10140E04643}" type="slidenum">
              <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871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83A7E7-0F9C-4C96-B868-A77714D00AA4}"/>
              </a:ext>
            </a:extLst>
          </p:cNvPr>
          <p:cNvSpPr>
            <a:spLocks noGrp="1"/>
          </p:cNvSpPr>
          <p:nvPr>
            <p:ph type="title"/>
          </p:nvPr>
        </p:nvSpPr>
        <p:spPr>
          <a:xfrm>
            <a:off x="5308194" y="293348"/>
            <a:ext cx="5282682" cy="1325563"/>
          </a:xfrm>
        </p:spPr>
        <p:txBody>
          <a:bodyPr/>
          <a:lstStyle/>
          <a:p>
            <a:pPr lvl="0" algn="ctr">
              <a:lnSpc>
                <a:spcPct val="100000"/>
              </a:lnSpc>
              <a:spcBef>
                <a:spcPts val="0"/>
              </a:spcBef>
              <a:defRPr/>
            </a:pPr>
            <a:r>
              <a:rPr lang="en-US" b="1">
                <a:solidFill>
                  <a:prstClr val="black"/>
                </a:solidFill>
                <a:latin typeface="Calibri" panose="020F0502020204030204"/>
                <a:ea typeface="+mn-ea"/>
                <a:cs typeface="+mn-cs"/>
              </a:rPr>
              <a:t>Health Disparities</a:t>
            </a:r>
            <a:endParaRPr lang="en-US">
              <a:solidFill>
                <a:prstClr val="black"/>
              </a:solidFill>
              <a:latin typeface="Calibri" panose="020F0502020204030204"/>
              <a:ea typeface="+mn-ea"/>
              <a:cs typeface="+mn-cs"/>
            </a:endParaRPr>
          </a:p>
        </p:txBody>
      </p:sp>
      <p:sp>
        <p:nvSpPr>
          <p:cNvPr id="47" name="Rectangle 4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6AB7662-90E3-4A75-92FB-D98E3A07392B}"/>
              </a:ext>
            </a:extLst>
          </p:cNvPr>
          <p:cNvSpPr/>
          <p:nvPr/>
        </p:nvSpPr>
        <p:spPr>
          <a:xfrm>
            <a:off x="381000" y="2296970"/>
            <a:ext cx="4419600" cy="1148648"/>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Book Antiqua" charset="0"/>
                <a:cs typeface="Calibri Light" panose="020F0302020204030204" pitchFamily="34" charset="0"/>
              </a:rPr>
              <a:t>Persons with disabilities are more likely to </a:t>
            </a:r>
            <a:r>
              <a:rPr kumimoji="0" lang="is-IS" sz="3200" b="1" i="0" u="none" strike="noStrike" kern="1200" cap="none" spc="0" normalizeH="0" baseline="0" noProof="0">
                <a:ln>
                  <a:noFill/>
                </a:ln>
                <a:solidFill>
                  <a:prstClr val="white"/>
                </a:solidFill>
                <a:effectLst/>
                <a:uLnTx/>
                <a:uFillTx/>
                <a:latin typeface="Calibri" panose="020F0502020204030204"/>
                <a:ea typeface="Book Antiqua" charset="0"/>
                <a:cs typeface="Calibri Light" panose="020F0302020204030204" pitchFamily="34" charset="0"/>
              </a:rPr>
              <a:t>. . .</a:t>
            </a:r>
            <a:endParaRPr kumimoji="0" lang="en-US" sz="3200" b="1" i="0" u="none" strike="noStrike" kern="1200" cap="none" spc="0" normalizeH="0" baseline="0" noProof="0">
              <a:ln>
                <a:noFill/>
              </a:ln>
              <a:solidFill>
                <a:prstClr val="white"/>
              </a:solidFill>
              <a:effectLst/>
              <a:uLnTx/>
              <a:uFillTx/>
              <a:latin typeface="Calibri" panose="020F0502020204030204"/>
              <a:ea typeface="Book Antiqua" charset="0"/>
              <a:cs typeface="Calibri Light" panose="020F0302020204030204" pitchFamily="34" charset="0"/>
            </a:endParaRPr>
          </a:p>
        </p:txBody>
      </p:sp>
      <p:sp>
        <p:nvSpPr>
          <p:cNvPr id="9" name="TextBox 8">
            <a:extLst>
              <a:ext uri="{FF2B5EF4-FFF2-40B4-BE49-F238E27FC236}">
                <a16:creationId xmlns:a16="http://schemas.microsoft.com/office/drawing/2014/main" id="{FC932B50-6973-4001-A0D9-204C1D314AE3}"/>
              </a:ext>
            </a:extLst>
          </p:cNvPr>
          <p:cNvSpPr txBox="1"/>
          <p:nvPr/>
        </p:nvSpPr>
        <p:spPr>
          <a:xfrm>
            <a:off x="5229726" y="1819917"/>
            <a:ext cx="6358167" cy="95410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rPr>
              <a:t>Experience difficulties or delays in getting the healthcare needed</a:t>
            </a:r>
          </a:p>
        </p:txBody>
      </p:sp>
      <p:sp>
        <p:nvSpPr>
          <p:cNvPr id="7" name="Rectangle 6">
            <a:extLst>
              <a:ext uri="{FF2B5EF4-FFF2-40B4-BE49-F238E27FC236}">
                <a16:creationId xmlns:a16="http://schemas.microsoft.com/office/drawing/2014/main" id="{87090C5D-AE8C-4DBC-AE83-3BD9C41519B7}"/>
              </a:ext>
            </a:extLst>
          </p:cNvPr>
          <p:cNvSpPr/>
          <p:nvPr/>
        </p:nvSpPr>
        <p:spPr>
          <a:xfrm>
            <a:off x="5229726" y="3176036"/>
            <a:ext cx="5823285" cy="181588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endPar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rPr>
              <a:t>Be overweight or obese, have high blood pressure &amp; experience symptoms of psychological distress</a:t>
            </a:r>
          </a:p>
        </p:txBody>
      </p:sp>
      <p:sp>
        <p:nvSpPr>
          <p:cNvPr id="2" name="Slide Number Placeholder 1"/>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F63A3B-78C7-47BE-AE5E-E10140E04643}" type="slidenum">
              <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E835752-CCF1-4A86-ADC1-280AACEB89F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615" y="44116"/>
            <a:ext cx="1213209" cy="1261981"/>
          </a:xfrm>
          <a:prstGeom prst="rect">
            <a:avLst/>
          </a:prstGeom>
        </p:spPr>
      </p:pic>
    </p:spTree>
    <p:extLst>
      <p:ext uri="{BB962C8B-B14F-4D97-AF65-F5344CB8AC3E}">
        <p14:creationId xmlns:p14="http://schemas.microsoft.com/office/powerpoint/2010/main" val="4150143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A51B56-5BFD-4932-8240-04BCEE7ED679}"/>
              </a:ext>
            </a:extLst>
          </p:cNvPr>
          <p:cNvSpPr>
            <a:spLocks noGrp="1"/>
          </p:cNvSpPr>
          <p:nvPr>
            <p:ph type="title"/>
          </p:nvPr>
        </p:nvSpPr>
        <p:spPr>
          <a:xfrm>
            <a:off x="5566341" y="545457"/>
            <a:ext cx="4766388" cy="1325563"/>
          </a:xfrm>
        </p:spPr>
        <p:txBody>
          <a:bodyPr/>
          <a:lstStyle/>
          <a:p>
            <a:pPr rtl="0" eaLnBrk="1" latinLnBrk="0" hangingPunct="1"/>
            <a:r>
              <a:rPr lang="en-US" sz="4400" b="1" kern="1200">
                <a:solidFill>
                  <a:srgbClr val="000000"/>
                </a:solidFill>
                <a:effectLst/>
                <a:latin typeface="Calibri" panose="020F0502020204030204" pitchFamily="34" charset="0"/>
                <a:ea typeface="+mn-ea"/>
                <a:cs typeface="Calibri" panose="020F0502020204030204" pitchFamily="34" charset="0"/>
              </a:rPr>
              <a:t>Health Disparities</a:t>
            </a:r>
            <a:endParaRPr lang="en-US">
              <a:effectLst/>
            </a:endParaRPr>
          </a:p>
          <a:p>
            <a:endParaRPr lang="en-US"/>
          </a:p>
        </p:txBody>
      </p:sp>
      <p:sp>
        <p:nvSpPr>
          <p:cNvPr id="47" name="Rectangle 4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6AB7662-90E3-4A75-92FB-D98E3A07392B}"/>
              </a:ext>
            </a:extLst>
          </p:cNvPr>
          <p:cNvSpPr/>
          <p:nvPr/>
        </p:nvSpPr>
        <p:spPr>
          <a:xfrm>
            <a:off x="381000" y="2296970"/>
            <a:ext cx="4419600" cy="1148648"/>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pitchFamily="34" charset="0"/>
                <a:ea typeface="Book Antiqua" charset="0"/>
                <a:cs typeface="Calibri" panose="020F0502020204030204" pitchFamily="34" charset="0"/>
              </a:rPr>
              <a:t>Persons with disabilities are more likely to </a:t>
            </a:r>
            <a:r>
              <a:rPr kumimoji="0" lang="is-IS" sz="3200" b="1" i="0" u="none" strike="noStrike" kern="1200" cap="none" spc="0" normalizeH="0" baseline="0" noProof="0">
                <a:ln>
                  <a:noFill/>
                </a:ln>
                <a:solidFill>
                  <a:prstClr val="white"/>
                </a:solidFill>
                <a:effectLst/>
                <a:uLnTx/>
                <a:uFillTx/>
                <a:latin typeface="Calibri" panose="020F0502020204030204" pitchFamily="34" charset="0"/>
                <a:ea typeface="Book Antiqua" charset="0"/>
                <a:cs typeface="Calibri" panose="020F0502020204030204" pitchFamily="34" charset="0"/>
              </a:rPr>
              <a:t>. . .</a:t>
            </a:r>
            <a:endParaRPr kumimoji="0" lang="en-US" sz="3200" b="1" i="0" u="none" strike="noStrike" kern="1200" cap="none" spc="0" normalizeH="0" baseline="0" noProof="0">
              <a:ln>
                <a:noFill/>
              </a:ln>
              <a:solidFill>
                <a:prstClr val="white"/>
              </a:solidFill>
              <a:effectLst/>
              <a:uLnTx/>
              <a:uFillTx/>
              <a:latin typeface="Calibri" panose="020F0502020204030204" pitchFamily="34" charset="0"/>
              <a:ea typeface="Book Antiqua" charset="0"/>
              <a:cs typeface="Calibri" panose="020F0502020204030204" pitchFamily="34" charset="0"/>
            </a:endParaRPr>
          </a:p>
        </p:txBody>
      </p:sp>
      <p:sp>
        <p:nvSpPr>
          <p:cNvPr id="10" name="TextBox 9">
            <a:extLst>
              <a:ext uri="{FF2B5EF4-FFF2-40B4-BE49-F238E27FC236}">
                <a16:creationId xmlns:a16="http://schemas.microsoft.com/office/drawing/2014/main" id="{5AE15E1C-C55C-4C0C-A6FA-C6BE8F9FF221}"/>
              </a:ext>
            </a:extLst>
          </p:cNvPr>
          <p:cNvSpPr txBox="1"/>
          <p:nvPr/>
        </p:nvSpPr>
        <p:spPr>
          <a:xfrm>
            <a:off x="5411185" y="1917187"/>
            <a:ext cx="6278867" cy="52322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rPr>
              <a:t>Not have had an annual dental visit</a:t>
            </a:r>
          </a:p>
        </p:txBody>
      </p:sp>
      <p:sp>
        <p:nvSpPr>
          <p:cNvPr id="13" name="Rectangle 12">
            <a:extLst>
              <a:ext uri="{FF2B5EF4-FFF2-40B4-BE49-F238E27FC236}">
                <a16:creationId xmlns:a16="http://schemas.microsoft.com/office/drawing/2014/main" id="{EE099636-9F43-487F-8248-9FF7AEC8742D}"/>
              </a:ext>
            </a:extLst>
          </p:cNvPr>
          <p:cNvSpPr/>
          <p:nvPr/>
        </p:nvSpPr>
        <p:spPr>
          <a:xfrm>
            <a:off x="5411185" y="3308777"/>
            <a:ext cx="5919551" cy="95410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rPr>
              <a:t>Not have had a mammogram in the past 2 years</a:t>
            </a:r>
          </a:p>
        </p:txBody>
      </p:sp>
      <p:sp>
        <p:nvSpPr>
          <p:cNvPr id="15" name="Rectangle 14">
            <a:extLst>
              <a:ext uri="{FF2B5EF4-FFF2-40B4-BE49-F238E27FC236}">
                <a16:creationId xmlns:a16="http://schemas.microsoft.com/office/drawing/2014/main" id="{66AB6002-75D7-4A03-B4C1-687361E9048C}"/>
              </a:ext>
            </a:extLst>
          </p:cNvPr>
          <p:cNvSpPr/>
          <p:nvPr/>
        </p:nvSpPr>
        <p:spPr>
          <a:xfrm>
            <a:off x="5426361" y="4832563"/>
            <a:ext cx="5904375" cy="95410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rPr>
              <a:t>Not have had a Pap test in the past 3 years</a:t>
            </a:r>
          </a:p>
        </p:txBody>
      </p:sp>
      <p:pic>
        <p:nvPicPr>
          <p:cNvPr id="3" name="Picture 2">
            <a:extLst>
              <a:ext uri="{FF2B5EF4-FFF2-40B4-BE49-F238E27FC236}">
                <a16:creationId xmlns:a16="http://schemas.microsoft.com/office/drawing/2014/main" id="{9F63CC55-2D0D-43DC-BD2C-8F4EFF8B3D3E}"/>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69" y="77712"/>
            <a:ext cx="1213209" cy="1261981"/>
          </a:xfrm>
          <a:prstGeom prst="rect">
            <a:avLst/>
          </a:prstGeom>
        </p:spPr>
      </p:pic>
      <p:sp>
        <p:nvSpPr>
          <p:cNvPr id="2" name="Slide Number Placeholder 1"/>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F63A3B-78C7-47BE-AE5E-E10140E04643}" type="slidenum">
              <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37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2F83EB-655A-47A1-8C21-AC248F4A796B}"/>
              </a:ext>
            </a:extLst>
          </p:cNvPr>
          <p:cNvSpPr>
            <a:spLocks noGrp="1"/>
          </p:cNvSpPr>
          <p:nvPr>
            <p:ph type="title"/>
          </p:nvPr>
        </p:nvSpPr>
        <p:spPr>
          <a:xfrm>
            <a:off x="5551312" y="573210"/>
            <a:ext cx="5861180" cy="1325563"/>
          </a:xfrm>
        </p:spPr>
        <p:txBody>
          <a:bodyPr/>
          <a:lstStyle/>
          <a:p>
            <a:pPr rtl="0" eaLnBrk="1" latinLnBrk="0" hangingPunct="1"/>
            <a:r>
              <a:rPr lang="en-US" sz="4400" b="1" kern="1200">
                <a:solidFill>
                  <a:srgbClr val="000000"/>
                </a:solidFill>
                <a:effectLst/>
                <a:latin typeface="Calibri" panose="020F0502020204030204" pitchFamily="34" charset="0"/>
                <a:ea typeface="+mn-ea"/>
                <a:cs typeface="Calibri" panose="020F0502020204030204" pitchFamily="34" charset="0"/>
              </a:rPr>
              <a:t>Health Care Inequities</a:t>
            </a:r>
            <a:endParaRPr lang="en-US">
              <a:effectLst/>
            </a:endParaRPr>
          </a:p>
          <a:p>
            <a:endParaRPr lang="en-US"/>
          </a:p>
        </p:txBody>
      </p:sp>
      <p:sp>
        <p:nvSpPr>
          <p:cNvPr id="47" name="Rectangle 4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6AB7662-90E3-4A75-92FB-D98E3A07392B}"/>
              </a:ext>
            </a:extLst>
          </p:cNvPr>
          <p:cNvSpPr/>
          <p:nvPr/>
        </p:nvSpPr>
        <p:spPr>
          <a:xfrm>
            <a:off x="381000" y="2296970"/>
            <a:ext cx="4419600" cy="1691873"/>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pitchFamily="34" charset="0"/>
                <a:ea typeface="Book Antiqua" charset="0"/>
                <a:cs typeface="Calibri" panose="020F0502020204030204" pitchFamily="34" charset="0"/>
              </a:rPr>
              <a:t>Persons with paralysis &amp; mobility disabilities are more likely to </a:t>
            </a:r>
            <a:r>
              <a:rPr kumimoji="0" lang="is-IS" sz="3200" b="1" i="0" u="none" strike="noStrike" kern="1200" cap="none" spc="0" normalizeH="0" baseline="0" noProof="0">
                <a:ln>
                  <a:noFill/>
                </a:ln>
                <a:solidFill>
                  <a:prstClr val="white"/>
                </a:solidFill>
                <a:effectLst/>
                <a:uLnTx/>
                <a:uFillTx/>
                <a:latin typeface="Calibri" panose="020F0502020204030204" pitchFamily="34" charset="0"/>
                <a:ea typeface="Book Antiqua" charset="0"/>
                <a:cs typeface="Calibri" panose="020F0502020204030204" pitchFamily="34" charset="0"/>
              </a:rPr>
              <a:t>. . .</a:t>
            </a:r>
            <a:endParaRPr kumimoji="0" lang="en-US" sz="3200" b="1" i="0" u="none" strike="noStrike" kern="1200" cap="none" spc="0" normalizeH="0" baseline="0" noProof="0">
              <a:ln>
                <a:noFill/>
              </a:ln>
              <a:solidFill>
                <a:prstClr val="white"/>
              </a:solidFill>
              <a:effectLst/>
              <a:uLnTx/>
              <a:uFillTx/>
              <a:latin typeface="Calibri" panose="020F0502020204030204" pitchFamily="34" charset="0"/>
              <a:ea typeface="Book Antiqua" charset="0"/>
              <a:cs typeface="Calibri" panose="020F0502020204030204" pitchFamily="34" charset="0"/>
            </a:endParaRPr>
          </a:p>
        </p:txBody>
      </p:sp>
      <p:sp>
        <p:nvSpPr>
          <p:cNvPr id="10" name="TextBox 9">
            <a:extLst>
              <a:ext uri="{FF2B5EF4-FFF2-40B4-BE49-F238E27FC236}">
                <a16:creationId xmlns:a16="http://schemas.microsoft.com/office/drawing/2014/main" id="{5AE15E1C-C55C-4C0C-A6FA-C6BE8F9FF221}"/>
              </a:ext>
            </a:extLst>
          </p:cNvPr>
          <p:cNvSpPr txBox="1"/>
          <p:nvPr/>
        </p:nvSpPr>
        <p:spPr>
          <a:xfrm>
            <a:off x="5135519" y="1819916"/>
            <a:ext cx="6775285" cy="95410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rPr>
              <a:t>Not have had a complete &amp; thorough annual physical examination</a:t>
            </a:r>
          </a:p>
        </p:txBody>
      </p:sp>
      <p:sp>
        <p:nvSpPr>
          <p:cNvPr id="5" name="Rectangle 4">
            <a:extLst>
              <a:ext uri="{FF2B5EF4-FFF2-40B4-BE49-F238E27FC236}">
                <a16:creationId xmlns:a16="http://schemas.microsoft.com/office/drawing/2014/main" id="{9971D07A-BE6A-4BAE-A4D3-7EF87814C484}"/>
              </a:ext>
            </a:extLst>
          </p:cNvPr>
          <p:cNvSpPr/>
          <p:nvPr/>
        </p:nvSpPr>
        <p:spPr>
          <a:xfrm>
            <a:off x="5094260" y="3408536"/>
            <a:ext cx="6775284" cy="5232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Book Antiqua" charset="0"/>
                <a:cs typeface="Calibri" panose="020F0502020204030204" pitchFamily="34" charset="0"/>
              </a:rPr>
              <a:t>Not be accurately weighed for years</a:t>
            </a:r>
          </a:p>
        </p:txBody>
      </p:sp>
      <p:sp>
        <p:nvSpPr>
          <p:cNvPr id="13" name="Rectangle 12">
            <a:extLst>
              <a:ext uri="{FF2B5EF4-FFF2-40B4-BE49-F238E27FC236}">
                <a16:creationId xmlns:a16="http://schemas.microsoft.com/office/drawing/2014/main" id="{EE099636-9F43-487F-8248-9FF7AEC8742D}"/>
              </a:ext>
            </a:extLst>
          </p:cNvPr>
          <p:cNvSpPr/>
          <p:nvPr/>
        </p:nvSpPr>
        <p:spPr>
          <a:xfrm>
            <a:off x="5135519" y="4506120"/>
            <a:ext cx="6440004" cy="95410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dirty="0">
                <a:ln>
                  <a:noFill/>
                </a:ln>
                <a:solidFill>
                  <a:prstClr val="black"/>
                </a:solidFill>
                <a:effectLst/>
                <a:uLnTx/>
                <a:uFillTx/>
                <a:latin typeface="Calibri Light" panose="020F0302020204030204" pitchFamily="34" charset="0"/>
                <a:ea typeface="Book Antiqua" charset="0"/>
                <a:cs typeface="Calibri Light" panose="020F0302020204030204" pitchFamily="34" charset="0"/>
              </a:rPr>
              <a:t>Be examined while remaining in their devices</a:t>
            </a:r>
          </a:p>
        </p:txBody>
      </p:sp>
      <p:pic>
        <p:nvPicPr>
          <p:cNvPr id="3" name="Picture 2">
            <a:extLst>
              <a:ext uri="{FF2B5EF4-FFF2-40B4-BE49-F238E27FC236}">
                <a16:creationId xmlns:a16="http://schemas.microsoft.com/office/drawing/2014/main" id="{AC79874F-63B7-4D51-9238-06698C71429C}"/>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69" y="0"/>
            <a:ext cx="1213209" cy="1261981"/>
          </a:xfrm>
          <a:prstGeom prst="rect">
            <a:avLst/>
          </a:prstGeom>
        </p:spPr>
      </p:pic>
      <p:sp>
        <p:nvSpPr>
          <p:cNvPr id="2" name="Slide Number Placeholder 1"/>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F63A3B-78C7-47BE-AE5E-E10140E04643}" type="slidenum">
              <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36</a:t>
            </a:fld>
            <a:endPar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103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D14D14-9693-4991-8145-81B90EE7707F}"/>
              </a:ext>
            </a:extLst>
          </p:cNvPr>
          <p:cNvSpPr>
            <a:spLocks noGrp="1"/>
          </p:cNvSpPr>
          <p:nvPr>
            <p:ph type="title"/>
          </p:nvPr>
        </p:nvSpPr>
        <p:spPr>
          <a:xfrm>
            <a:off x="5617871" y="431724"/>
            <a:ext cx="5861180" cy="1325563"/>
          </a:xfrm>
        </p:spPr>
        <p:txBody>
          <a:bodyPr/>
          <a:lstStyle/>
          <a:p>
            <a:pPr rtl="0" eaLnBrk="1" latinLnBrk="0" hangingPunct="1"/>
            <a:r>
              <a:rPr lang="en-US" sz="4400" b="1" kern="1200">
                <a:solidFill>
                  <a:srgbClr val="000000"/>
                </a:solidFill>
                <a:effectLst/>
                <a:latin typeface="Calibri" panose="020F0502020204030204" pitchFamily="34" charset="0"/>
                <a:ea typeface="+mn-ea"/>
                <a:cs typeface="Calibri" panose="020F0502020204030204" pitchFamily="34" charset="0"/>
              </a:rPr>
              <a:t>Health Care Inequities</a:t>
            </a:r>
            <a:endParaRPr lang="en-US">
              <a:effectLst/>
            </a:endParaRPr>
          </a:p>
          <a:p>
            <a:endParaRPr lang="en-US"/>
          </a:p>
        </p:txBody>
      </p:sp>
      <p:sp>
        <p:nvSpPr>
          <p:cNvPr id="47" name="Rectangle 4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6AB7662-90E3-4A75-92FB-D98E3A07392B}"/>
              </a:ext>
            </a:extLst>
          </p:cNvPr>
          <p:cNvSpPr/>
          <p:nvPr/>
        </p:nvSpPr>
        <p:spPr>
          <a:xfrm>
            <a:off x="381000" y="2296970"/>
            <a:ext cx="4419600" cy="1691873"/>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pitchFamily="34" charset="0"/>
                <a:ea typeface="Book Antiqua" charset="0"/>
                <a:cs typeface="Calibri" panose="020F0502020204030204" pitchFamily="34" charset="0"/>
              </a:rPr>
              <a:t>Persons with paralysis &amp; mobility disabilities are more likely to </a:t>
            </a:r>
            <a:r>
              <a:rPr kumimoji="0" lang="is-IS" sz="3200" b="1" i="0" u="none" strike="noStrike" kern="1200" cap="none" spc="0" normalizeH="0" baseline="0" noProof="0">
                <a:ln>
                  <a:noFill/>
                </a:ln>
                <a:solidFill>
                  <a:prstClr val="white"/>
                </a:solidFill>
                <a:effectLst/>
                <a:uLnTx/>
                <a:uFillTx/>
                <a:latin typeface="Calibri" panose="020F0502020204030204" pitchFamily="34" charset="0"/>
                <a:ea typeface="Book Antiqua" charset="0"/>
                <a:cs typeface="Calibri" panose="020F0502020204030204" pitchFamily="34" charset="0"/>
              </a:rPr>
              <a:t>. . .</a:t>
            </a:r>
            <a:endParaRPr kumimoji="0" lang="en-US" sz="3200" b="1" i="0" u="none" strike="noStrike" kern="1200" cap="none" spc="0" normalizeH="0" baseline="0" noProof="0">
              <a:ln>
                <a:noFill/>
              </a:ln>
              <a:solidFill>
                <a:prstClr val="white"/>
              </a:solidFill>
              <a:effectLst/>
              <a:uLnTx/>
              <a:uFillTx/>
              <a:latin typeface="Calibri" panose="020F0502020204030204" pitchFamily="34" charset="0"/>
              <a:ea typeface="Book Antiqua" charset="0"/>
              <a:cs typeface="Calibri" panose="020F0502020204030204" pitchFamily="34" charset="0"/>
            </a:endParaRPr>
          </a:p>
        </p:txBody>
      </p:sp>
      <p:sp>
        <p:nvSpPr>
          <p:cNvPr id="13" name="Rectangle 12">
            <a:extLst>
              <a:ext uri="{FF2B5EF4-FFF2-40B4-BE49-F238E27FC236}">
                <a16:creationId xmlns:a16="http://schemas.microsoft.com/office/drawing/2014/main" id="{EE099636-9F43-487F-8248-9FF7AEC8742D}"/>
              </a:ext>
            </a:extLst>
          </p:cNvPr>
          <p:cNvSpPr/>
          <p:nvPr/>
        </p:nvSpPr>
        <p:spPr>
          <a:xfrm>
            <a:off x="5145554" y="1875257"/>
            <a:ext cx="6440004" cy="95410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rPr>
              <a:t>Be denied inpatient admission for mental health treatment</a:t>
            </a:r>
          </a:p>
        </p:txBody>
      </p:sp>
      <p:sp>
        <p:nvSpPr>
          <p:cNvPr id="15" name="Rectangle 14">
            <a:extLst>
              <a:ext uri="{FF2B5EF4-FFF2-40B4-BE49-F238E27FC236}">
                <a16:creationId xmlns:a16="http://schemas.microsoft.com/office/drawing/2014/main" id="{66AB6002-75D7-4A03-B4C1-687361E9048C}"/>
              </a:ext>
            </a:extLst>
          </p:cNvPr>
          <p:cNvSpPr/>
          <p:nvPr/>
        </p:nvSpPr>
        <p:spPr>
          <a:xfrm>
            <a:off x="5145554" y="4887493"/>
            <a:ext cx="6587593" cy="954107"/>
          </a:xfrm>
          <a:prstGeom prst="rect">
            <a:avLst/>
          </a:prstGeom>
        </p:spPr>
        <p:txBody>
          <a:bodyPr wrap="square">
            <a:spAutoFit/>
          </a:bodyPr>
          <a:lstStyle/>
          <a:p>
            <a:pPr marL="346075" marR="0" lvl="0" indent="-346075" algn="l" defTabSz="914400" rtl="0" eaLnBrk="1" fontAlgn="auto" latinLnBrk="0" hangingPunct="1">
              <a:lnSpc>
                <a:spcPct val="100000"/>
              </a:lnSpc>
              <a:spcBef>
                <a:spcPts val="0"/>
              </a:spcBef>
              <a:spcAft>
                <a:spcPts val="0"/>
              </a:spcAft>
              <a:buClrTx/>
              <a:buSzTx/>
              <a:buFont typeface="Arial"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Book Antiqua" charset="0"/>
                <a:cs typeface="Calibri" panose="020F0502020204030204" pitchFamily="34" charset="0"/>
              </a:rPr>
              <a:t>Not receive colorectal cancer screenings timely</a:t>
            </a:r>
          </a:p>
        </p:txBody>
      </p:sp>
      <p:sp>
        <p:nvSpPr>
          <p:cNvPr id="4" name="TextBox 3">
            <a:extLst>
              <a:ext uri="{FF2B5EF4-FFF2-40B4-BE49-F238E27FC236}">
                <a16:creationId xmlns:a16="http://schemas.microsoft.com/office/drawing/2014/main" id="{761C4791-D6A6-4096-8483-6301BD3091F4}"/>
              </a:ext>
            </a:extLst>
          </p:cNvPr>
          <p:cNvSpPr txBox="1"/>
          <p:nvPr/>
        </p:nvSpPr>
        <p:spPr>
          <a:xfrm>
            <a:off x="5145554" y="2976982"/>
            <a:ext cx="6515500" cy="954107"/>
          </a:xfrm>
          <a:prstGeom prst="rect">
            <a:avLst/>
          </a:prstGeom>
          <a:noFill/>
        </p:spPr>
        <p:txBody>
          <a:bodyPr wrap="square" rtlCol="0">
            <a:spAutoFit/>
          </a:bodyPr>
          <a:lstStyle/>
          <a:p>
            <a:pPr marL="346075" marR="0" lvl="0" indent="-346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Not receive diagnostic test or exams for breast cancer screenings </a:t>
            </a:r>
          </a:p>
        </p:txBody>
      </p:sp>
      <p:sp>
        <p:nvSpPr>
          <p:cNvPr id="7" name="TextBox 6">
            <a:extLst>
              <a:ext uri="{FF2B5EF4-FFF2-40B4-BE49-F238E27FC236}">
                <a16:creationId xmlns:a16="http://schemas.microsoft.com/office/drawing/2014/main" id="{457B9AC9-326F-4813-8BCC-6616CD305ABC}"/>
              </a:ext>
            </a:extLst>
          </p:cNvPr>
          <p:cNvSpPr txBox="1"/>
          <p:nvPr/>
        </p:nvSpPr>
        <p:spPr>
          <a:xfrm>
            <a:off x="5145554" y="4114800"/>
            <a:ext cx="6515500" cy="523220"/>
          </a:xfrm>
          <a:prstGeom prst="rect">
            <a:avLst/>
          </a:prstGeom>
          <a:noFill/>
        </p:spPr>
        <p:txBody>
          <a:bodyPr wrap="square" rtlCol="0">
            <a:spAutoFit/>
          </a:bodyPr>
          <a:lstStyle/>
          <a:p>
            <a:pPr marL="346075" marR="0" lvl="0" indent="-3460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Not receive bone density screenings</a:t>
            </a:r>
          </a:p>
        </p:txBody>
      </p:sp>
      <p:sp>
        <p:nvSpPr>
          <p:cNvPr id="2" name="Slide Number Placeholder 1"/>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F63A3B-78C7-47BE-AE5E-E10140E04643}" type="slidenum">
              <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37</a:t>
            </a:fld>
            <a:endParaRPr kumimoji="0" lang="en-US" sz="1200"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9BCD9C5-E341-4E06-AA94-481E32AC6ED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769" y="0"/>
            <a:ext cx="1213209" cy="1261981"/>
          </a:xfrm>
          <a:prstGeom prst="rect">
            <a:avLst/>
          </a:prstGeom>
        </p:spPr>
      </p:pic>
    </p:spTree>
    <p:extLst>
      <p:ext uri="{BB962C8B-B14F-4D97-AF65-F5344CB8AC3E}">
        <p14:creationId xmlns:p14="http://schemas.microsoft.com/office/powerpoint/2010/main" val="2559727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83A92C1-A947-4E88-B601-45F1F63368A2}"/>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211" y="0"/>
            <a:ext cx="1213209" cy="1261981"/>
          </a:xfrm>
          <a:prstGeom prst="rect">
            <a:avLst/>
          </a:prstGeom>
        </p:spPr>
      </p:pic>
      <p:sp>
        <p:nvSpPr>
          <p:cNvPr id="13" name="TextBox 12">
            <a:extLst>
              <a:ext uri="{FF2B5EF4-FFF2-40B4-BE49-F238E27FC236}">
                <a16:creationId xmlns:a16="http://schemas.microsoft.com/office/drawing/2014/main" id="{2FBE9682-71D4-4303-BC89-A8DAD0A53746}"/>
              </a:ext>
            </a:extLst>
          </p:cNvPr>
          <p:cNvSpPr txBox="1"/>
          <p:nvPr/>
        </p:nvSpPr>
        <p:spPr>
          <a:xfrm>
            <a:off x="2461716" y="1659285"/>
            <a:ext cx="7842504" cy="35394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While accessible MDE is required under the ADA, Sections 504 and 1557, the lack of enforceable MDE standards allows for continued, widespread discrimination in health care for people with mobility disabilities. </a:t>
            </a: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health care for people with mobility disabilities. </a:t>
            </a:r>
          </a:p>
        </p:txBody>
      </p:sp>
      <p:sp>
        <p:nvSpPr>
          <p:cNvPr id="2" name="Title 1">
            <a:extLst>
              <a:ext uri="{FF2B5EF4-FFF2-40B4-BE49-F238E27FC236}">
                <a16:creationId xmlns:a16="http://schemas.microsoft.com/office/drawing/2014/main" id="{5820F63E-CF6F-43AF-B83D-C5D50C62281B}"/>
              </a:ext>
            </a:extLst>
          </p:cNvPr>
          <p:cNvSpPr>
            <a:spLocks noGrp="1"/>
          </p:cNvSpPr>
          <p:nvPr>
            <p:ph type="ctrTitle"/>
          </p:nvPr>
        </p:nvSpPr>
        <p:spPr>
          <a:xfrm>
            <a:off x="1524000" y="243355"/>
            <a:ext cx="9144000" cy="2387600"/>
          </a:xfrm>
        </p:spPr>
        <p:txBody>
          <a:bodyPr/>
          <a:lstStyle/>
          <a:p>
            <a:pPr rtl="0" eaLnBrk="1" latinLnBrk="0" hangingPunct="1"/>
            <a:r>
              <a:rPr lang="en-US" sz="4400" b="1" kern="1200">
                <a:solidFill>
                  <a:srgbClr val="000000"/>
                </a:solidFill>
                <a:effectLst/>
                <a:latin typeface="Calibri" panose="020F0502020204030204" pitchFamily="34" charset="0"/>
                <a:ea typeface="+mn-ea"/>
                <a:cs typeface="+mn-cs"/>
              </a:rPr>
              <a:t>Key Finding</a:t>
            </a:r>
            <a:r>
              <a:rPr lang="en-US" sz="3200" kern="1200">
                <a:solidFill>
                  <a:srgbClr val="000000"/>
                </a:solidFill>
                <a:effectLst/>
                <a:latin typeface="Calibri" panose="020F0502020204030204" pitchFamily="34" charset="0"/>
                <a:ea typeface="+mn-ea"/>
                <a:cs typeface="+mn-cs"/>
              </a:rPr>
              <a:t>:</a:t>
            </a:r>
            <a:endParaRPr lang="en-US">
              <a:effectLst/>
            </a:endParaRPr>
          </a:p>
          <a:p>
            <a:endParaRPr lang="en-US"/>
          </a:p>
        </p:txBody>
      </p:sp>
    </p:spTree>
    <p:extLst>
      <p:ext uri="{BB962C8B-B14F-4D97-AF65-F5344CB8AC3E}">
        <p14:creationId xmlns:p14="http://schemas.microsoft.com/office/powerpoint/2010/main" val="294049614"/>
      </p:ext>
    </p:extLst>
  </p:cSld>
  <p:clrMapOvr>
    <a:overrideClrMapping bg1="dk1" tx1="lt1" bg2="dk2" tx2="lt2" accent1="accent1" accent2="accent2" accent3="accent3" accent4="accent4" accent5="accent5" accent6="accent6" hlink="hlink" folHlink="folHlink"/>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445D-B544-4D7F-88D1-FE26577D4A4B}"/>
              </a:ext>
            </a:extLst>
          </p:cNvPr>
          <p:cNvSpPr>
            <a:spLocks noGrp="1"/>
          </p:cNvSpPr>
          <p:nvPr>
            <p:ph type="title"/>
          </p:nvPr>
        </p:nvSpPr>
        <p:spPr>
          <a:xfrm>
            <a:off x="1532238" y="365125"/>
            <a:ext cx="9821562" cy="1261981"/>
          </a:xfrm>
        </p:spPr>
        <p:txBody>
          <a:bodyPr/>
          <a:lstStyle/>
          <a:p>
            <a:r>
              <a:rPr lang="en-US" b="1">
                <a:solidFill>
                  <a:schemeClr val="bg1"/>
                </a:solidFill>
              </a:rPr>
              <a:t>Key Recommendations</a:t>
            </a:r>
          </a:p>
        </p:txBody>
      </p:sp>
      <p:sp>
        <p:nvSpPr>
          <p:cNvPr id="3" name="Content Placeholder 2">
            <a:extLst>
              <a:ext uri="{FF2B5EF4-FFF2-40B4-BE49-F238E27FC236}">
                <a16:creationId xmlns:a16="http://schemas.microsoft.com/office/drawing/2014/main" id="{7CF8A5E3-67E9-41FF-B532-BE272B3581C8}"/>
              </a:ext>
            </a:extLst>
          </p:cNvPr>
          <p:cNvSpPr>
            <a:spLocks noGrp="1"/>
          </p:cNvSpPr>
          <p:nvPr>
            <p:ph sz="half" idx="1"/>
          </p:nvPr>
        </p:nvSpPr>
        <p:spPr>
          <a:xfrm>
            <a:off x="838200" y="1627106"/>
            <a:ext cx="9578546" cy="4549857"/>
          </a:xfrm>
        </p:spPr>
        <p:txBody>
          <a:bodyPr/>
          <a:lstStyle/>
          <a:p>
            <a:r>
              <a:rPr lang="en-US">
                <a:solidFill>
                  <a:schemeClr val="bg1"/>
                </a:solidFill>
              </a:rPr>
              <a:t>To the U.S. Department of Justice, Civil Rights Division</a:t>
            </a:r>
          </a:p>
          <a:p>
            <a:endParaRPr lang="en-US">
              <a:solidFill>
                <a:schemeClr val="bg1"/>
              </a:solidFill>
            </a:endParaRPr>
          </a:p>
          <a:p>
            <a:r>
              <a:rPr lang="en-US">
                <a:solidFill>
                  <a:schemeClr val="bg1"/>
                </a:solidFill>
              </a:rPr>
              <a:t>To the U.S. Department of Health and Human Services (HHS), Office for Civil Rights</a:t>
            </a:r>
          </a:p>
          <a:p>
            <a:endParaRPr lang="en-US">
              <a:solidFill>
                <a:schemeClr val="bg1"/>
              </a:solidFill>
            </a:endParaRPr>
          </a:p>
          <a:p>
            <a:r>
              <a:rPr lang="en-US">
                <a:solidFill>
                  <a:schemeClr val="bg1"/>
                </a:solidFill>
              </a:rPr>
              <a:t>To the HHS, Office of the National Coordinator for Health information Technology</a:t>
            </a:r>
          </a:p>
          <a:p>
            <a:endParaRPr lang="en-US">
              <a:solidFill>
                <a:schemeClr val="bg1"/>
              </a:solidFill>
            </a:endParaRPr>
          </a:p>
          <a:p>
            <a:r>
              <a:rPr lang="en-US">
                <a:solidFill>
                  <a:schemeClr val="bg1"/>
                </a:solidFill>
              </a:rPr>
              <a:t>The Accreditation Council on Graduate Medical Education </a:t>
            </a:r>
          </a:p>
          <a:p>
            <a:endParaRPr lang="en-US"/>
          </a:p>
          <a:p>
            <a:pPr marL="0" indent="0">
              <a:buNone/>
            </a:pPr>
            <a:endParaRPr lang="en-US"/>
          </a:p>
          <a:p>
            <a:endParaRPr lang="en-US"/>
          </a:p>
          <a:p>
            <a:endParaRPr lang="en-US"/>
          </a:p>
          <a:p>
            <a:pPr marL="0" indent="0">
              <a:buNone/>
            </a:pPr>
            <a:endParaRPr lang="en-US"/>
          </a:p>
        </p:txBody>
      </p:sp>
      <p:sp>
        <p:nvSpPr>
          <p:cNvPr id="5" name="Slide Number Placeholder 4">
            <a:extLst>
              <a:ext uri="{FF2B5EF4-FFF2-40B4-BE49-F238E27FC236}">
                <a16:creationId xmlns:a16="http://schemas.microsoft.com/office/drawing/2014/main" id="{B20856D5-B90F-44B0-B627-2FFFE82743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12C13C1-DDBA-48EC-8584-B24A7A3554FB}"/>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849" y="0"/>
            <a:ext cx="1213209" cy="1261981"/>
          </a:xfrm>
          <a:prstGeom prst="rect">
            <a:avLst/>
          </a:prstGeom>
        </p:spPr>
      </p:pic>
    </p:spTree>
    <p:extLst>
      <p:ext uri="{BB962C8B-B14F-4D97-AF65-F5344CB8AC3E}">
        <p14:creationId xmlns:p14="http://schemas.microsoft.com/office/powerpoint/2010/main" val="268237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065E-2DDC-4B80-8ACE-B51D12F0FFA4}"/>
              </a:ext>
            </a:extLst>
          </p:cNvPr>
          <p:cNvSpPr>
            <a:spLocks noGrp="1"/>
          </p:cNvSpPr>
          <p:nvPr>
            <p:ph type="title"/>
          </p:nvPr>
        </p:nvSpPr>
        <p:spPr/>
        <p:txBody>
          <a:bodyPr/>
          <a:lstStyle/>
          <a:p>
            <a:r>
              <a:rPr lang="en-US"/>
              <a:t>Medical Diagnostic Equipment</a:t>
            </a:r>
          </a:p>
        </p:txBody>
      </p:sp>
      <p:pic>
        <p:nvPicPr>
          <p:cNvPr id="6" name="Content Placeholder 5" descr="Photo of a CT scan machine">
            <a:extLst>
              <a:ext uri="{FF2B5EF4-FFF2-40B4-BE49-F238E27FC236}">
                <a16:creationId xmlns:a16="http://schemas.microsoft.com/office/drawing/2014/main" id="{2AEE8B67-2B48-4998-A623-CA828C779A61}"/>
              </a:ext>
            </a:extLst>
          </p:cNvPr>
          <p:cNvPicPr>
            <a:picLocks noGrp="1" noChangeAspect="1"/>
          </p:cNvPicPr>
          <p:nvPr>
            <p:ph sz="half" idx="2"/>
          </p:nvPr>
        </p:nvPicPr>
        <p:blipFill>
          <a:blip r:embed="rId2"/>
          <a:stretch>
            <a:fillRect/>
          </a:stretch>
        </p:blipFill>
        <p:spPr>
          <a:xfrm>
            <a:off x="838200" y="2615504"/>
            <a:ext cx="4810125" cy="3219450"/>
          </a:xfrm>
          <a:prstGeom prst="rect">
            <a:avLst/>
          </a:prstGeom>
        </p:spPr>
      </p:pic>
      <p:sp>
        <p:nvSpPr>
          <p:cNvPr id="5" name="Slide Number Placeholder 4">
            <a:extLst>
              <a:ext uri="{FF2B5EF4-FFF2-40B4-BE49-F238E27FC236}">
                <a16:creationId xmlns:a16="http://schemas.microsoft.com/office/drawing/2014/main" id="{FC00B11B-054F-4341-A233-862915421A08}"/>
              </a:ext>
            </a:extLst>
          </p:cNvPr>
          <p:cNvSpPr>
            <a:spLocks noGrp="1"/>
          </p:cNvSpPr>
          <p:nvPr>
            <p:ph type="sldNum" sz="quarter" idx="12"/>
          </p:nvPr>
        </p:nvSpPr>
        <p:spPr/>
        <p:txBody>
          <a:bodyPr/>
          <a:lstStyle/>
          <a:p>
            <a:fld id="{EFE6D0DB-7C1D-4495-94DC-5D212A17A7E3}" type="slidenum">
              <a:rPr lang="en-US" smtClean="0"/>
              <a:t>4</a:t>
            </a:fld>
            <a:endParaRPr lang="en-US"/>
          </a:p>
        </p:txBody>
      </p:sp>
      <p:sp>
        <p:nvSpPr>
          <p:cNvPr id="7" name="TextBox 6">
            <a:extLst>
              <a:ext uri="{FF2B5EF4-FFF2-40B4-BE49-F238E27FC236}">
                <a16:creationId xmlns:a16="http://schemas.microsoft.com/office/drawing/2014/main" id="{C75A9B52-FF05-42DD-80DB-59CF3C768204}"/>
              </a:ext>
            </a:extLst>
          </p:cNvPr>
          <p:cNvSpPr txBox="1"/>
          <p:nvPr/>
        </p:nvSpPr>
        <p:spPr>
          <a:xfrm>
            <a:off x="6932645" y="2458848"/>
            <a:ext cx="4810125" cy="3532762"/>
          </a:xfrm>
          <a:prstGeom prst="rect">
            <a:avLst/>
          </a:prstGeom>
          <a:noFill/>
        </p:spPr>
        <p:txBody>
          <a:bodyPr wrap="square" rtlCol="0">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2400" b="1" i="0" u="none" strike="noStrike" kern="100" cap="none" spc="0" normalizeH="0" baseline="0" noProof="0">
                <a:ln>
                  <a:noFill/>
                </a:ln>
                <a:solidFill>
                  <a:prstClr val="black"/>
                </a:solidFill>
                <a:effectLst/>
                <a:uLnTx/>
                <a:uFillTx/>
                <a:latin typeface="Calibri" panose="020F0502020204030204"/>
                <a:ea typeface="+mn-ea"/>
                <a:cs typeface="+mn-cs"/>
              </a:rPr>
              <a:t>Standards address diagnostic  equipment in:</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00" cap="none" spc="0" normalizeH="0" baseline="0" noProof="0">
                <a:ln>
                  <a:noFill/>
                </a:ln>
                <a:solidFill>
                  <a:prstClr val="black"/>
                </a:solidFill>
                <a:effectLst/>
                <a:uLnTx/>
                <a:uFillTx/>
                <a:latin typeface="Calibri" panose="020F0502020204030204"/>
                <a:ea typeface="+mn-ea"/>
                <a:cs typeface="+mn-cs"/>
              </a:rPr>
              <a:t>Physicians' offices</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sz="2400" b="1" kern="100">
                <a:solidFill>
                  <a:prstClr val="black"/>
                </a:solidFill>
                <a:latin typeface="Calibri" panose="020F0502020204030204"/>
              </a:rPr>
              <a:t>C</a:t>
            </a:r>
            <a:r>
              <a:rPr kumimoji="0" lang="en-US" sz="2400" b="1" i="0" u="none" strike="noStrike" kern="100" cap="none" spc="0" normalizeH="0" baseline="0" noProof="0" err="1">
                <a:ln>
                  <a:noFill/>
                </a:ln>
                <a:solidFill>
                  <a:prstClr val="black"/>
                </a:solidFill>
                <a:effectLst/>
                <a:uLnTx/>
                <a:uFillTx/>
                <a:latin typeface="Calibri" panose="020F0502020204030204"/>
                <a:ea typeface="+mn-ea"/>
                <a:cs typeface="+mn-cs"/>
              </a:rPr>
              <a:t>linics</a:t>
            </a:r>
            <a:r>
              <a:rPr kumimoji="0" lang="en-US" sz="2400" b="1" i="0" u="none" strike="noStrike" kern="100" cap="none" spc="0" normalizeH="0" baseline="0" noProof="0">
                <a:ln>
                  <a:noFill/>
                </a:ln>
                <a:solidFill>
                  <a:prstClr val="black"/>
                </a:solidFill>
                <a:effectLst/>
                <a:uLnTx/>
                <a:uFillTx/>
                <a:latin typeface="Calibri" panose="020F0502020204030204"/>
                <a:ea typeface="+mn-ea"/>
                <a:cs typeface="+mn-cs"/>
              </a:rPr>
              <a:t> </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sz="2400" b="1" kern="100">
                <a:solidFill>
                  <a:prstClr val="black"/>
                </a:solidFill>
                <a:latin typeface="Calibri" panose="020F0502020204030204"/>
              </a:rPr>
              <a:t>H</a:t>
            </a:r>
            <a:r>
              <a:rPr kumimoji="0" lang="en-US" sz="2400" b="1" i="0" u="none" strike="noStrike" kern="100" cap="none" spc="0" normalizeH="0" baseline="0" noProof="0" err="1">
                <a:ln>
                  <a:noFill/>
                </a:ln>
                <a:solidFill>
                  <a:prstClr val="black"/>
                </a:solidFill>
                <a:effectLst/>
                <a:uLnTx/>
                <a:uFillTx/>
                <a:latin typeface="Calibri" panose="020F0502020204030204"/>
                <a:ea typeface="+mn-ea"/>
                <a:cs typeface="+mn-cs"/>
              </a:rPr>
              <a:t>ospitals</a:t>
            </a:r>
            <a:endParaRPr kumimoji="0" lang="en-US" sz="2400" b="1" i="0" u="none" strike="noStrike" kern="100" cap="none" spc="0" normalizeH="0" baseline="0" noProof="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sz="2400" b="1" kern="100">
                <a:solidFill>
                  <a:prstClr val="black"/>
                </a:solidFill>
                <a:latin typeface="Calibri" panose="020F0502020204030204"/>
              </a:rPr>
              <a:t>Rehabilitation facilities</a:t>
            </a:r>
            <a:endParaRPr kumimoji="0" lang="en-US" sz="2400" b="1" i="0" u="none" strike="noStrike" kern="100" cap="none" spc="0" normalizeH="0" baseline="0" noProof="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lang="en-US" sz="2400" b="1" kern="100">
                <a:solidFill>
                  <a:prstClr val="black"/>
                </a:solidFill>
                <a:latin typeface="Calibri" panose="020F0502020204030204"/>
              </a:rPr>
              <a:t>O</a:t>
            </a:r>
            <a:r>
              <a:rPr kumimoji="0" lang="en-US" sz="2400" b="1" i="0" u="none" strike="noStrike" kern="100" cap="none" spc="0" normalizeH="0" baseline="0" noProof="0" err="1">
                <a:ln>
                  <a:noFill/>
                </a:ln>
                <a:solidFill>
                  <a:prstClr val="black"/>
                </a:solidFill>
                <a:effectLst/>
                <a:uLnTx/>
                <a:uFillTx/>
                <a:latin typeface="Calibri" panose="020F0502020204030204"/>
                <a:ea typeface="+mn-ea"/>
                <a:cs typeface="+mn-cs"/>
              </a:rPr>
              <a:t>ptometrists</a:t>
            </a:r>
            <a:endParaRPr lang="en-US" sz="2400" b="1" kern="100">
              <a:solidFill>
                <a:prstClr val="black"/>
              </a:solidFill>
              <a:latin typeface="Calibri" panose="020F0502020204030204"/>
            </a:endParaRP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00" cap="none" spc="0" normalizeH="0" baseline="0" noProof="0">
                <a:ln>
                  <a:noFill/>
                </a:ln>
                <a:solidFill>
                  <a:prstClr val="black"/>
                </a:solidFill>
                <a:effectLst/>
                <a:uLnTx/>
                <a:uFillTx/>
                <a:latin typeface="Calibri" panose="020F0502020204030204"/>
                <a:ea typeface="+mn-ea"/>
                <a:cs typeface="+mn-cs"/>
              </a:rPr>
              <a:t>Dentists</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1" i="0" u="none" strike="noStrike" kern="100" cap="none" spc="0" normalizeH="0" baseline="0" noProof="0">
                <a:ln>
                  <a:noFill/>
                </a:ln>
                <a:solidFill>
                  <a:prstClr val="black"/>
                </a:solidFill>
                <a:effectLst/>
                <a:uLnTx/>
                <a:uFillTx/>
                <a:latin typeface="Calibri" panose="020F0502020204030204"/>
                <a:ea typeface="+mn-ea"/>
                <a:cs typeface="+mn-cs"/>
              </a:rPr>
              <a:t>Other medical settings </a:t>
            </a:r>
          </a:p>
        </p:txBody>
      </p:sp>
    </p:spTree>
    <p:extLst>
      <p:ext uri="{BB962C8B-B14F-4D97-AF65-F5344CB8AC3E}">
        <p14:creationId xmlns:p14="http://schemas.microsoft.com/office/powerpoint/2010/main" val="1371978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5215-7163-41C4-A22D-ED2E9E5156A1}"/>
              </a:ext>
            </a:extLst>
          </p:cNvPr>
          <p:cNvSpPr>
            <a:spLocks noGrp="1"/>
          </p:cNvSpPr>
          <p:nvPr>
            <p:ph type="title"/>
          </p:nvPr>
        </p:nvSpPr>
        <p:spPr>
          <a:xfrm>
            <a:off x="2729630" y="136525"/>
            <a:ext cx="10515600" cy="1325563"/>
          </a:xfrm>
        </p:spPr>
        <p:txBody>
          <a:bodyPr/>
          <a:lstStyle/>
          <a:p>
            <a:r>
              <a:rPr lang="en-US" b="1" dirty="0">
                <a:latin typeface="+mn-lt"/>
              </a:rPr>
              <a:t>Access to</a:t>
            </a:r>
            <a:r>
              <a:rPr lang="en-US" b="1" baseline="0" dirty="0">
                <a:latin typeface="+mn-lt"/>
              </a:rPr>
              <a:t> healthcare is a civil right</a:t>
            </a:r>
            <a:endParaRPr lang="en-US" b="1" dirty="0">
              <a:latin typeface="+mn-lt"/>
            </a:endParaRPr>
          </a:p>
        </p:txBody>
      </p:sp>
      <p:pic>
        <p:nvPicPr>
          <p:cNvPr id="6" name="Content Placeholder 5" descr="Photo of Medical Committee for Civil Rights">
            <a:extLst>
              <a:ext uri="{FF2B5EF4-FFF2-40B4-BE49-F238E27FC236}">
                <a16:creationId xmlns:a16="http://schemas.microsoft.com/office/drawing/2014/main" id="{0F83C617-C388-44C6-A6AC-A35BDA451CCF}"/>
              </a:ext>
            </a:extLst>
          </p:cNvPr>
          <p:cNvPicPr>
            <a:picLocks noGrp="1" noChangeAspect="1"/>
          </p:cNvPicPr>
          <p:nvPr>
            <p:ph sz="half" idx="2"/>
          </p:nvPr>
        </p:nvPicPr>
        <p:blipFill>
          <a:blip r:embed="rId2" cstate="email">
            <a:extLst>
              <a:ext uri="{28A0092B-C50C-407E-A947-70E740481C1C}">
                <a14:useLocalDpi xmlns:a14="http://schemas.microsoft.com/office/drawing/2010/main"/>
              </a:ext>
            </a:extLst>
          </a:blip>
          <a:stretch>
            <a:fillRect/>
          </a:stretch>
        </p:blipFill>
        <p:spPr>
          <a:xfrm>
            <a:off x="231595" y="1275250"/>
            <a:ext cx="11728810" cy="5081100"/>
          </a:xfrm>
          <a:prstGeom prst="rect">
            <a:avLst/>
          </a:prstGeom>
        </p:spPr>
      </p:pic>
      <p:pic>
        <p:nvPicPr>
          <p:cNvPr id="7" name="Picture 6">
            <a:extLst>
              <a:ext uri="{FF2B5EF4-FFF2-40B4-BE49-F238E27FC236}">
                <a16:creationId xmlns:a16="http://schemas.microsoft.com/office/drawing/2014/main" id="{E349B955-1CF9-4E3B-A750-433D7DA028F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1595" y="13269"/>
            <a:ext cx="1213209" cy="1261981"/>
          </a:xfrm>
          <a:prstGeom prst="rect">
            <a:avLst/>
          </a:prstGeom>
        </p:spPr>
      </p:pic>
      <p:sp>
        <p:nvSpPr>
          <p:cNvPr id="5" name="Slide Number Placeholder 4">
            <a:extLst>
              <a:ext uri="{FF2B5EF4-FFF2-40B4-BE49-F238E27FC236}">
                <a16:creationId xmlns:a16="http://schemas.microsoft.com/office/drawing/2014/main" id="{61321852-4E64-4319-B844-2CA0D10FFD3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48F63A3B-78C7-47BE-AE5E-E10140E0464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1931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normAutofit/>
          </a:bodyPr>
          <a:lstStyle/>
          <a:p>
            <a:r>
              <a:rPr lang="en-US" dirty="0">
                <a:solidFill>
                  <a:srgbClr val="002060"/>
                </a:solidFill>
              </a:rPr>
              <a:t>QUESTIONS?</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4000" b="1" i="0" u="none" strike="noStrike" kern="1200" cap="none" spc="0" normalizeH="0" baseline="0" noProof="0">
                <a:ln>
                  <a:noFill/>
                </a:ln>
                <a:solidFill>
                  <a:srgbClr val="C2DFFD">
                    <a:lumMod val="25000"/>
                  </a:srgbClr>
                </a:solidFill>
                <a:effectLst/>
                <a:uLnTx/>
                <a:uFillTx/>
                <a:latin typeface="Calibri" panose="020F0502020204030204"/>
                <a:ea typeface="+mn-ea"/>
                <a:cs typeface="Times New Roman" panose="02020603050405020304" pitchFamily="18" charset="0"/>
              </a:rPr>
              <a:t>You may type and submit questions in the Q&amp;A Area</a:t>
            </a:r>
          </a:p>
        </p:txBody>
      </p:sp>
      <p:sp>
        <p:nvSpPr>
          <p:cNvPr id="2" name="Slide Number Placeholder 1">
            <a:extLst>
              <a:ext uri="{FF2B5EF4-FFF2-40B4-BE49-F238E27FC236}">
                <a16:creationId xmlns:a16="http://schemas.microsoft.com/office/drawing/2014/main" id="{BE85DC75-C24F-44F0-B202-5CC1CCC927BE}"/>
              </a:ext>
            </a:extLst>
          </p:cNvPr>
          <p:cNvSpPr>
            <a:spLocks noGrp="1"/>
          </p:cNvSpPr>
          <p:nvPr>
            <p:ph type="sldNum" sz="quarter" idx="12"/>
          </p:nvPr>
        </p:nvSpPr>
        <p:spPr/>
        <p:txBody>
          <a:bodyPr/>
          <a:lstStyle/>
          <a:p>
            <a:fld id="{8DC63C13-3CB5-41DF-87A9-439A56BB01FD}" type="slidenum">
              <a:rPr lang="en-US" smtClean="0"/>
              <a:t>41</a:t>
            </a:fld>
            <a:endParaRPr lang="en-US"/>
          </a:p>
        </p:txBody>
      </p:sp>
    </p:spTree>
    <p:extLst>
      <p:ext uri="{BB962C8B-B14F-4D97-AF65-F5344CB8AC3E}">
        <p14:creationId xmlns:p14="http://schemas.microsoft.com/office/powerpoint/2010/main" val="2778604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E14DF-C4AD-496D-8D8B-D2F0C759CD0C}"/>
              </a:ext>
            </a:extLst>
          </p:cNvPr>
          <p:cNvSpPr>
            <a:spLocks noGrp="1"/>
          </p:cNvSpPr>
          <p:nvPr>
            <p:ph type="title"/>
          </p:nvPr>
        </p:nvSpPr>
        <p:spPr>
          <a:xfrm>
            <a:off x="5908603" y="1299173"/>
            <a:ext cx="5680587" cy="1600200"/>
          </a:xfrm>
        </p:spPr>
        <p:txBody>
          <a:bodyPr>
            <a:normAutofit/>
          </a:bodyPr>
          <a:lstStyle/>
          <a:p>
            <a:r>
              <a:rPr lang="en-US" sz="4400"/>
              <a:t>Inclusive Health Care Design </a:t>
            </a:r>
          </a:p>
        </p:txBody>
      </p:sp>
      <p:pic>
        <p:nvPicPr>
          <p:cNvPr id="11" name="Picture Placeholder 10" descr="Photo of Bill Zellmer">
            <a:extLst>
              <a:ext uri="{FF2B5EF4-FFF2-40B4-BE49-F238E27FC236}">
                <a16:creationId xmlns:a16="http://schemas.microsoft.com/office/drawing/2014/main" id="{B02D57EA-5C7A-44C4-8534-13A0986C81BE}"/>
              </a:ext>
              <a:ext uri="{C183D7F6-B498-43B3-948B-1728B52AA6E4}">
                <adec:decorative xmlns:adec="http://schemas.microsoft.com/office/drawing/2017/decorative" val="0"/>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l="271" r="271"/>
          <a:stretch>
            <a:fillRect/>
          </a:stretch>
        </p:blipFill>
        <p:spPr/>
      </p:pic>
      <p:sp>
        <p:nvSpPr>
          <p:cNvPr id="4" name="Text Placeholder 3">
            <a:extLst>
              <a:ext uri="{FF2B5EF4-FFF2-40B4-BE49-F238E27FC236}">
                <a16:creationId xmlns:a16="http://schemas.microsoft.com/office/drawing/2014/main" id="{4C222868-DEE8-4EBF-97ED-D38F789C8BD0}"/>
              </a:ext>
            </a:extLst>
          </p:cNvPr>
          <p:cNvSpPr>
            <a:spLocks noGrp="1"/>
          </p:cNvSpPr>
          <p:nvPr>
            <p:ph type="body" sz="half" idx="2"/>
          </p:nvPr>
        </p:nvSpPr>
        <p:spPr>
          <a:xfrm>
            <a:off x="5673213" y="4268787"/>
            <a:ext cx="5680587" cy="1600200"/>
          </a:xfrm>
        </p:spPr>
        <p:txBody>
          <a:bodyPr>
            <a:normAutofit/>
          </a:bodyPr>
          <a:lstStyle/>
          <a:p>
            <a:pPr algn="ctr"/>
            <a:r>
              <a:rPr lang="en-US" sz="3200"/>
              <a:t>Bill </a:t>
            </a:r>
            <a:r>
              <a:rPr lang="en-US" sz="3200" err="1"/>
              <a:t>Zellmer</a:t>
            </a:r>
            <a:r>
              <a:rPr lang="en-US" sz="3200"/>
              <a:t> </a:t>
            </a:r>
          </a:p>
          <a:p>
            <a:pPr algn="ctr"/>
            <a:r>
              <a:rPr lang="en-US" sz="3200"/>
              <a:t>Sutter Health Care </a:t>
            </a:r>
          </a:p>
          <a:p>
            <a:pPr algn="ctr"/>
            <a:endParaRPr lang="en-US" sz="3200"/>
          </a:p>
        </p:txBody>
      </p:sp>
      <p:sp>
        <p:nvSpPr>
          <p:cNvPr id="5" name="Slide Number Placeholder 4">
            <a:extLst>
              <a:ext uri="{FF2B5EF4-FFF2-40B4-BE49-F238E27FC236}">
                <a16:creationId xmlns:a16="http://schemas.microsoft.com/office/drawing/2014/main" id="{A8057548-16CF-4D47-8DD6-25CBE5668306}"/>
              </a:ext>
            </a:extLst>
          </p:cNvPr>
          <p:cNvSpPr>
            <a:spLocks noGrp="1"/>
          </p:cNvSpPr>
          <p:nvPr>
            <p:ph type="sldNum" sz="quarter" idx="12"/>
          </p:nvPr>
        </p:nvSpPr>
        <p:spPr/>
        <p:txBody>
          <a:bodyPr/>
          <a:lstStyle/>
          <a:p>
            <a:fld id="{EFE6D0DB-7C1D-4495-94DC-5D212A17A7E3}" type="slidenum">
              <a:rPr lang="en-US" smtClean="0"/>
              <a:t>42</a:t>
            </a:fld>
            <a:endParaRPr lang="en-US"/>
          </a:p>
        </p:txBody>
      </p:sp>
    </p:spTree>
    <p:extLst>
      <p:ext uri="{BB962C8B-B14F-4D97-AF65-F5344CB8AC3E}">
        <p14:creationId xmlns:p14="http://schemas.microsoft.com/office/powerpoint/2010/main" val="981048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descr="Sutter Health – Case Studies and Examples&#10;">
            <a:extLst>
              <a:ext uri="{FF2B5EF4-FFF2-40B4-BE49-F238E27FC236}">
                <a16:creationId xmlns:a16="http://schemas.microsoft.com/office/drawing/2014/main" id="{26E5B42E-67DB-43FA-8822-C61F55CE7AF3}"/>
              </a:ext>
            </a:extLst>
          </p:cNvPr>
          <p:cNvSpPr/>
          <p:nvPr/>
        </p:nvSpPr>
        <p:spPr>
          <a:xfrm>
            <a:off x="1524000" y="295275"/>
            <a:ext cx="9144000" cy="1200150"/>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14342" name="Title 1">
            <a:extLst>
              <a:ext uri="{FF2B5EF4-FFF2-40B4-BE49-F238E27FC236}">
                <a16:creationId xmlns:a16="http://schemas.microsoft.com/office/drawing/2014/main" id="{419E3FA6-9E59-4796-BB57-733B92770BE0}"/>
              </a:ext>
            </a:extLst>
          </p:cNvPr>
          <p:cNvSpPr txBox="1">
            <a:spLocks noGrp="1"/>
          </p:cNvSpPr>
          <p:nvPr>
            <p:ph type="title" idx="4294967295"/>
          </p:nvPr>
        </p:nvSpPr>
        <p:spPr bwMode="auto">
          <a:xfrm>
            <a:off x="1714500" y="657225"/>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Sutter Health – Case Studies and Examples</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14340" name="Picture 3" descr="woman kleaving hospital in wheelchair">
            <a:extLst>
              <a:ext uri="{FF2B5EF4-FFF2-40B4-BE49-F238E27FC236}">
                <a16:creationId xmlns:a16="http://schemas.microsoft.com/office/drawing/2014/main" id="{48D694AD-5B02-4DA5-A67E-6DB6D178B13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964" y="2315727"/>
            <a:ext cx="3134124" cy="208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4" descr="elderly man in wheelchair at hospital">
            <a:extLst>
              <a:ext uri="{FF2B5EF4-FFF2-40B4-BE49-F238E27FC236}">
                <a16:creationId xmlns:a16="http://schemas.microsoft.com/office/drawing/2014/main" id="{3B643721-9B57-489C-9D03-F5DD5BF6EC3D}"/>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497085" y="2402110"/>
            <a:ext cx="3002757" cy="20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10" descr="medical staff working with equipment">
            <a:extLst>
              <a:ext uri="{FF2B5EF4-FFF2-40B4-BE49-F238E27FC236}">
                <a16:creationId xmlns:a16="http://schemas.microsoft.com/office/drawing/2014/main" id="{CC4E609E-DD7A-46FF-852D-59BE8C845C09}"/>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251317" y="2435912"/>
            <a:ext cx="2770188"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Box 5">
            <a:extLst>
              <a:ext uri="{FF2B5EF4-FFF2-40B4-BE49-F238E27FC236}">
                <a16:creationId xmlns:a16="http://schemas.microsoft.com/office/drawing/2014/main" id="{C78460ED-0CF2-49DC-B7F0-184195A526C3}"/>
              </a:ext>
            </a:extLst>
          </p:cNvPr>
          <p:cNvSpPr txBox="1">
            <a:spLocks noChangeArrowheads="1"/>
          </p:cNvSpPr>
          <p:nvPr/>
        </p:nvSpPr>
        <p:spPr bwMode="auto">
          <a:xfrm>
            <a:off x="2194179" y="4877336"/>
            <a:ext cx="7994650" cy="1323439"/>
          </a:xfrm>
          <a:prstGeom prst="rect">
            <a:avLst/>
          </a:prstGeom>
          <a:noFill/>
          <a:ln>
            <a:noFill/>
          </a:ln>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Bill Zellmer AIA, Certified Access Specialist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Sutter Health Program Manager – Physical Access Compliance and Regulatory Affairs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Sacramento, CA</a:t>
            </a:r>
          </a:p>
        </p:txBody>
      </p:sp>
      <p:sp>
        <p:nvSpPr>
          <p:cNvPr id="2" name="Slide Number Placeholder 1">
            <a:extLst>
              <a:ext uri="{FF2B5EF4-FFF2-40B4-BE49-F238E27FC236}">
                <a16:creationId xmlns:a16="http://schemas.microsoft.com/office/drawing/2014/main" id="{E106142B-ECC3-4CF7-B98E-A9A772300A06}"/>
              </a:ext>
            </a:extLst>
          </p:cNvPr>
          <p:cNvSpPr>
            <a:spLocks noGrp="1"/>
          </p:cNvSpPr>
          <p:nvPr>
            <p:ph type="sldNum" sz="quarter" idx="12"/>
          </p:nvPr>
        </p:nvSpPr>
        <p:spPr/>
        <p:txBody>
          <a:bodyPr/>
          <a:lstStyle/>
          <a:p>
            <a:fld id="{A48BB6EE-460A-47D6-B270-22EF7923781D}" type="slidenum">
              <a:rPr lang="en-US" altLang="en-US" smtClean="0"/>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Accessible Exam Chairs&#10;">
            <a:extLst>
              <a:ext uri="{FF2B5EF4-FFF2-40B4-BE49-F238E27FC236}">
                <a16:creationId xmlns:a16="http://schemas.microsoft.com/office/drawing/2014/main" id="{C21B23A0-D958-4C40-8894-A7711F1A640F}"/>
              </a:ext>
            </a:extLst>
          </p:cNvPr>
          <p:cNvSpPr/>
          <p:nvPr/>
        </p:nvSpPr>
        <p:spPr>
          <a:xfrm>
            <a:off x="1524000" y="857250"/>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16386" name="Title 1" descr="Accessible Exam Chairs&#10;">
            <a:extLst>
              <a:ext uri="{FF2B5EF4-FFF2-40B4-BE49-F238E27FC236}">
                <a16:creationId xmlns:a16="http://schemas.microsoft.com/office/drawing/2014/main" id="{8CE6A730-DB4B-4635-A902-665A6DCEA9EE}"/>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Accessible Exam Chairs</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3" name="Picture 2" descr="Accessible exam chair photo with features described">
            <a:extLst>
              <a:ext uri="{FF2B5EF4-FFF2-40B4-BE49-F238E27FC236}">
                <a16:creationId xmlns:a16="http://schemas.microsoft.com/office/drawing/2014/main" id="{CC948F93-44BD-4F0C-88CD-3DE0719BE08F}"/>
              </a:ext>
            </a:extLst>
          </p:cNvPr>
          <p:cNvPicPr>
            <a:picLocks noChangeAspect="1"/>
          </p:cNvPicPr>
          <p:nvPr/>
        </p:nvPicPr>
        <p:blipFill>
          <a:blip r:embed="rId3"/>
          <a:stretch>
            <a:fillRect/>
          </a:stretch>
        </p:blipFill>
        <p:spPr>
          <a:xfrm>
            <a:off x="1085896" y="1926199"/>
            <a:ext cx="3153215" cy="2743583"/>
          </a:xfrm>
          <a:prstGeom prst="rect">
            <a:avLst/>
          </a:prstGeom>
        </p:spPr>
      </p:pic>
      <p:sp>
        <p:nvSpPr>
          <p:cNvPr id="14" name="TextBox 13" descr="Best Practices:&#10;&#10;Provide adjustable height medical equipment&#10;Provide exam chairs that capture weight&#10;">
            <a:extLst>
              <a:ext uri="{FF2B5EF4-FFF2-40B4-BE49-F238E27FC236}">
                <a16:creationId xmlns:a16="http://schemas.microsoft.com/office/drawing/2014/main" id="{CA089AC0-A620-47B8-8C25-11DB1AE517AD}"/>
              </a:ext>
            </a:extLst>
          </p:cNvPr>
          <p:cNvSpPr txBox="1"/>
          <p:nvPr/>
        </p:nvSpPr>
        <p:spPr>
          <a:xfrm>
            <a:off x="4786313" y="1797050"/>
            <a:ext cx="5043487" cy="985838"/>
          </a:xfrm>
          <a:prstGeom prst="rect">
            <a:avLst/>
          </a:prstGeom>
          <a:noFill/>
          <a:ln w="19050">
            <a:no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5858"/>
                </a:solidFill>
                <a:effectLst/>
                <a:uLnTx/>
                <a:uFillTx/>
                <a:latin typeface="Century Gothic" panose="020B0502020202020204" pitchFamily="34" charset="0"/>
                <a:ea typeface="+mn-ea"/>
                <a:cs typeface="Arial" panose="020B0604020202020204" pitchFamily="34" charset="0"/>
              </a:rPr>
              <a:t>Best Practices:</a:t>
            </a:r>
            <a:endParaRPr kumimoji="0" lang="en-US" sz="800" b="1" i="0" u="none" strike="noStrike" kern="1200" cap="none" spc="0" normalizeH="0" baseline="0" noProof="0">
              <a:ln>
                <a:noFill/>
              </a:ln>
              <a:solidFill>
                <a:srgbClr val="005858"/>
              </a:solidFill>
              <a:effectLst/>
              <a:uLnTx/>
              <a:uFillTx/>
              <a:latin typeface="Century Gothic" panose="020B0502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5858"/>
              </a:solidFill>
              <a:effectLst/>
              <a:uLnTx/>
              <a:uFillTx/>
              <a:latin typeface="Century Gothic" panose="020B0502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5858"/>
                </a:solidFill>
                <a:effectLst/>
                <a:uLnTx/>
                <a:uFillTx/>
                <a:latin typeface="Century Gothic" panose="020B0502020202020204" pitchFamily="34" charset="0"/>
                <a:ea typeface="+mn-ea"/>
                <a:cs typeface="Arial" panose="020B0604020202020204" pitchFamily="34" charset="0"/>
              </a:rPr>
              <a:t>Provide adjustable height medical equipment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5858"/>
                </a:solidFill>
                <a:effectLst/>
                <a:uLnTx/>
                <a:uFillTx/>
                <a:latin typeface="Century Gothic" panose="020B0502020202020204" pitchFamily="34" charset="0"/>
                <a:ea typeface="+mn-ea"/>
                <a:cs typeface="Arial" panose="020B0604020202020204" pitchFamily="34" charset="0"/>
              </a:rPr>
              <a:t>Provide exam chairs that capture weight</a:t>
            </a:r>
          </a:p>
        </p:txBody>
      </p:sp>
      <p:pic>
        <p:nvPicPr>
          <p:cNvPr id="5" name="Picture 4" descr="Accessible exam chair photo with leg support that extends and armrests that artculate">
            <a:extLst>
              <a:ext uri="{FF2B5EF4-FFF2-40B4-BE49-F238E27FC236}">
                <a16:creationId xmlns:a16="http://schemas.microsoft.com/office/drawing/2014/main" id="{A87BF866-B125-47D6-A7F6-E66E9174A351}"/>
              </a:ext>
            </a:extLst>
          </p:cNvPr>
          <p:cNvPicPr>
            <a:picLocks noChangeAspect="1"/>
          </p:cNvPicPr>
          <p:nvPr/>
        </p:nvPicPr>
        <p:blipFill>
          <a:blip r:embed="rId4"/>
          <a:stretch>
            <a:fillRect/>
          </a:stretch>
        </p:blipFill>
        <p:spPr>
          <a:xfrm>
            <a:off x="2959381" y="4421941"/>
            <a:ext cx="4572638" cy="1991003"/>
          </a:xfrm>
          <a:prstGeom prst="rect">
            <a:avLst/>
          </a:prstGeom>
        </p:spPr>
      </p:pic>
      <p:pic>
        <p:nvPicPr>
          <p:cNvPr id="16389" name="Picture 15" descr="A person in a wheelchair talking to a person in a wheelchair">
            <a:extLst>
              <a:ext uri="{FF2B5EF4-FFF2-40B4-BE49-F238E27FC236}">
                <a16:creationId xmlns:a16="http://schemas.microsoft.com/office/drawing/2014/main" id="{0C0727C8-67DC-4D09-8179-BA5804BF132B}"/>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8387556" y="2740819"/>
            <a:ext cx="2884487"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B74F9D0B-892A-40B3-9EE7-EF6D4DB56A3F}"/>
              </a:ext>
            </a:extLst>
          </p:cNvPr>
          <p:cNvSpPr>
            <a:spLocks noGrp="1"/>
          </p:cNvSpPr>
          <p:nvPr>
            <p:ph type="sldNum" sz="quarter" idx="12"/>
          </p:nvPr>
        </p:nvSpPr>
        <p:spPr/>
        <p:txBody>
          <a:bodyPr/>
          <a:lstStyle/>
          <a:p>
            <a:fld id="{24AD6FEA-6999-4451-803B-75786259855B}"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73889-EEBE-4289-B123-9425BD36D0CF}"/>
              </a:ext>
            </a:extLst>
          </p:cNvPr>
          <p:cNvSpPr>
            <a:spLocks noGrp="1"/>
          </p:cNvSpPr>
          <p:nvPr>
            <p:ph type="title" idx="4294967295"/>
          </p:nvPr>
        </p:nvSpPr>
        <p:spPr>
          <a:xfrm>
            <a:off x="1981200" y="-100013"/>
            <a:ext cx="8229600" cy="1143001"/>
          </a:xfrm>
        </p:spPr>
        <p:txBody>
          <a:bodyPr rtlCol="0">
            <a:normAutofit/>
          </a:bodyPr>
          <a:lstStyle/>
          <a:p>
            <a:pPr fontAlgn="auto">
              <a:spcAft>
                <a:spcPts val="0"/>
              </a:spcAft>
              <a:defRPr/>
            </a:pPr>
            <a:r>
              <a:rPr lang="en-US" sz="4800">
                <a:solidFill>
                  <a:schemeClr val="bg1">
                    <a:lumMod val="50000"/>
                  </a:schemeClr>
                </a:solidFill>
                <a:latin typeface="Arial"/>
                <a:cs typeface="Arial"/>
              </a:rPr>
              <a:t>Examples</a:t>
            </a:r>
          </a:p>
        </p:txBody>
      </p:sp>
      <p:pic>
        <p:nvPicPr>
          <p:cNvPr id="18435" name="Picture 2" descr="exam room photo example">
            <a:extLst>
              <a:ext uri="{FF2B5EF4-FFF2-40B4-BE49-F238E27FC236}">
                <a16:creationId xmlns:a16="http://schemas.microsoft.com/office/drawing/2014/main" id="{72811318-094E-4B29-B7B9-1F20DBBC4DD6}"/>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60575" y="895350"/>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5" descr="another example of an exam room">
            <a:extLst>
              <a:ext uri="{FF2B5EF4-FFF2-40B4-BE49-F238E27FC236}">
                <a16:creationId xmlns:a16="http://schemas.microsoft.com/office/drawing/2014/main" id="{58380404-C923-4805-ABAD-0297270C62E1}"/>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930900" y="895350"/>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3" descr="photo of an exam table in an exam room">
            <a:extLst>
              <a:ext uri="{FF2B5EF4-FFF2-40B4-BE49-F238E27FC236}">
                <a16:creationId xmlns:a16="http://schemas.microsoft.com/office/drawing/2014/main" id="{59CC28D7-0299-4280-A4A5-E37F4EB62B45}"/>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60575" y="3856038"/>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photo of an exam table with leg supports in an exam room">
            <a:extLst>
              <a:ext uri="{FF2B5EF4-FFF2-40B4-BE49-F238E27FC236}">
                <a16:creationId xmlns:a16="http://schemas.microsoft.com/office/drawing/2014/main" id="{4702A17B-3FA6-449A-A763-010D708679C8}"/>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22963" y="3856038"/>
            <a:ext cx="3690937"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469F17B1-1833-461B-BB19-43CAD1AC2654}"/>
              </a:ext>
            </a:extLst>
          </p:cNvPr>
          <p:cNvSpPr>
            <a:spLocks noGrp="1"/>
          </p:cNvSpPr>
          <p:nvPr>
            <p:ph type="sldNum" sz="quarter" idx="12"/>
          </p:nvPr>
        </p:nvSpPr>
        <p:spPr/>
        <p:txBody>
          <a:bodyPr/>
          <a:lstStyle/>
          <a:p>
            <a:fld id="{24AD6FEA-6999-4451-803B-75786259855B}" type="slidenum">
              <a:rPr lang="en-US" altLang="en-US" smtClean="0"/>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Standard Medical Floor Plans&#10;">
            <a:extLst>
              <a:ext uri="{FF2B5EF4-FFF2-40B4-BE49-F238E27FC236}">
                <a16:creationId xmlns:a16="http://schemas.microsoft.com/office/drawing/2014/main" id="{EE523B26-10FB-49DA-B8B5-F91F2E86387E}"/>
              </a:ext>
            </a:extLst>
          </p:cNvPr>
          <p:cNvSpPr/>
          <p:nvPr/>
        </p:nvSpPr>
        <p:spPr>
          <a:xfrm>
            <a:off x="1524000" y="887413"/>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483" name="Title 1">
            <a:extLst>
              <a:ext uri="{FF2B5EF4-FFF2-40B4-BE49-F238E27FC236}">
                <a16:creationId xmlns:a16="http://schemas.microsoft.com/office/drawing/2014/main" id="{404221D4-DDFD-48D3-8047-F55E1B830098}"/>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Standard Medical Floor Plans</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20484" name="Picture 4" descr="photo of a diagnostic medical equipment with an exam table attached">
            <a:extLst>
              <a:ext uri="{FF2B5EF4-FFF2-40B4-BE49-F238E27FC236}">
                <a16:creationId xmlns:a16="http://schemas.microsoft.com/office/drawing/2014/main" id="{D2E8F2B5-42D2-406C-9DEE-71EB1FDE42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06775" y="2343150"/>
            <a:ext cx="537845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CA010F5-DD60-4971-816E-99C8E8311CDD}"/>
              </a:ext>
            </a:extLst>
          </p:cNvPr>
          <p:cNvSpPr>
            <a:spLocks noGrp="1"/>
          </p:cNvSpPr>
          <p:nvPr>
            <p:ph type="sldNum" sz="quarter" idx="12"/>
          </p:nvPr>
        </p:nvSpPr>
        <p:spPr/>
        <p:txBody>
          <a:bodyPr/>
          <a:lstStyle/>
          <a:p>
            <a:fld id="{24AD6FEA-6999-4451-803B-75786259855B}" type="slidenum">
              <a:rPr lang="en-US" altLang="en-US" smtClean="0"/>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General Exam Room&#10;">
            <a:extLst>
              <a:ext uri="{FF2B5EF4-FFF2-40B4-BE49-F238E27FC236}">
                <a16:creationId xmlns:a16="http://schemas.microsoft.com/office/drawing/2014/main" id="{97A534E6-A0A5-46AF-91AC-9270453BF08C}"/>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532" name="Title 1">
            <a:extLst>
              <a:ext uri="{FF2B5EF4-FFF2-40B4-BE49-F238E27FC236}">
                <a16:creationId xmlns:a16="http://schemas.microsoft.com/office/drawing/2014/main" id="{83037EAB-E32F-4316-945C-FE40A40C1B18}"/>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General Exam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sp>
        <p:nvSpPr>
          <p:cNvPr id="25" name="TextBox 24">
            <a:extLst>
              <a:ext uri="{FF2B5EF4-FFF2-40B4-BE49-F238E27FC236}">
                <a16:creationId xmlns:a16="http://schemas.microsoft.com/office/drawing/2014/main" id="{90D1BF70-7BE1-48AD-AA60-B5756E6F4D70}"/>
              </a:ext>
            </a:extLst>
          </p:cNvPr>
          <p:cNvSpPr txBox="1"/>
          <p:nvPr/>
        </p:nvSpPr>
        <p:spPr>
          <a:xfrm>
            <a:off x="8688388" y="2762250"/>
            <a:ext cx="2379662" cy="1485900"/>
          </a:xfrm>
          <a:prstGeom prst="rect">
            <a:avLst/>
          </a:prstGeom>
          <a:solidFill>
            <a:schemeClr val="bg1"/>
          </a:solidFill>
          <a:ln w="19050">
            <a:solidFill>
              <a:schemeClr val="bg1"/>
            </a:solidFill>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5858"/>
                </a:solidFill>
                <a:effectLst/>
                <a:uLnTx/>
                <a:uFillTx/>
                <a:latin typeface="Century Gothic" panose="020B0502020202020204" pitchFamily="34" charset="0"/>
                <a:ea typeface="+mn-ea"/>
                <a:cs typeface="Arial" panose="020B0604020202020204" pitchFamily="34" charset="0"/>
              </a:rPr>
              <a:t>Best Practices:  </a:t>
            </a:r>
            <a:r>
              <a:rPr kumimoji="0" lang="en-US" sz="800" b="1" i="0" u="none" strike="noStrike" kern="1200" cap="none" spc="0" normalizeH="0" baseline="0" noProof="0">
                <a:ln>
                  <a:noFill/>
                </a:ln>
                <a:solidFill>
                  <a:srgbClr val="005858"/>
                </a:solidFill>
                <a:effectLst/>
                <a:uLnTx/>
                <a:uFillTx/>
                <a:latin typeface="Century Gothic" panose="020B0502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5858"/>
              </a:solidFill>
              <a:effectLst/>
              <a:uLnTx/>
              <a:uFillTx/>
              <a:latin typeface="Century Gothic" panose="020B0502020202020204" pitchFamily="34" charset="0"/>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5858"/>
                </a:solidFill>
                <a:effectLst/>
                <a:uLnTx/>
                <a:uFillTx/>
                <a:latin typeface="Century Gothic" panose="020B0502020202020204" pitchFamily="34" charset="0"/>
                <a:ea typeface="+mn-ea"/>
                <a:cs typeface="Arial" panose="020B0604020202020204" pitchFamily="34" charset="0"/>
              </a:rPr>
              <a:t>Create spaces as big as possible for transfers, for both left + right-side bias</a:t>
            </a:r>
          </a:p>
        </p:txBody>
      </p:sp>
      <p:pic>
        <p:nvPicPr>
          <p:cNvPr id="3" name="Picture 2" descr="General exam room diagram that includes technical specifications as well as clear floor space and maneuvering clearances">
            <a:extLst>
              <a:ext uri="{FF2B5EF4-FFF2-40B4-BE49-F238E27FC236}">
                <a16:creationId xmlns:a16="http://schemas.microsoft.com/office/drawing/2014/main" id="{B3872E5A-D5AC-4CE7-9F2F-035843E04A90}"/>
              </a:ext>
            </a:extLst>
          </p:cNvPr>
          <p:cNvPicPr>
            <a:picLocks noChangeAspect="1"/>
          </p:cNvPicPr>
          <p:nvPr/>
        </p:nvPicPr>
        <p:blipFill>
          <a:blip r:embed="rId3"/>
          <a:stretch>
            <a:fillRect/>
          </a:stretch>
        </p:blipFill>
        <p:spPr>
          <a:xfrm>
            <a:off x="2098096" y="2250841"/>
            <a:ext cx="6477904" cy="4258269"/>
          </a:xfrm>
          <a:prstGeom prst="rect">
            <a:avLst/>
          </a:prstGeom>
        </p:spPr>
      </p:pic>
      <p:sp>
        <p:nvSpPr>
          <p:cNvPr id="4" name="Slide Number Placeholder 3">
            <a:extLst>
              <a:ext uri="{FF2B5EF4-FFF2-40B4-BE49-F238E27FC236}">
                <a16:creationId xmlns:a16="http://schemas.microsoft.com/office/drawing/2014/main" id="{E18C9B39-66A5-4306-B2D6-0090448B3F80}"/>
              </a:ext>
            </a:extLst>
          </p:cNvPr>
          <p:cNvSpPr>
            <a:spLocks noGrp="1"/>
          </p:cNvSpPr>
          <p:nvPr>
            <p:ph type="sldNum" sz="quarter" idx="12"/>
          </p:nvPr>
        </p:nvSpPr>
        <p:spPr/>
        <p:txBody>
          <a:bodyPr/>
          <a:lstStyle/>
          <a:p>
            <a:fld id="{24AD6FEA-6999-4451-803B-75786259855B}" type="slidenum">
              <a:rPr lang="en-US" altLang="en-US" smtClean="0"/>
              <a:pPr/>
              <a:t>47</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par>
                                <p:cTn id="8" presetID="2" presetClass="exit" presetSubtype="4" fill="hold" grpId="1" nodeType="withEffect">
                                  <p:stCondLst>
                                    <p:cond delay="0"/>
                                  </p:stCondLst>
                                  <p:childTnLst>
                                    <p:anim calcmode="lin" valueType="num">
                                      <p:cBhvr additive="base">
                                        <p:cTn id="9" dur="500"/>
                                        <p:tgtEl>
                                          <p:spTgt spid="25"/>
                                        </p:tgtEl>
                                        <p:attrNameLst>
                                          <p:attrName>ppt_x</p:attrName>
                                        </p:attrNameLst>
                                      </p:cBhvr>
                                      <p:tavLst>
                                        <p:tav tm="0">
                                          <p:val>
                                            <p:strVal val="ppt_x"/>
                                          </p:val>
                                        </p:tav>
                                        <p:tav tm="100000">
                                          <p:val>
                                            <p:strVal val="ppt_x"/>
                                          </p:val>
                                        </p:tav>
                                      </p:tavLst>
                                    </p:anim>
                                    <p:anim calcmode="lin" valueType="num">
                                      <p:cBhvr additive="base">
                                        <p:cTn id="10" dur="500"/>
                                        <p:tgtEl>
                                          <p:spTgt spid="25"/>
                                        </p:tgtEl>
                                        <p:attrNameLst>
                                          <p:attrName>ppt_y</p:attrName>
                                        </p:attrNameLst>
                                      </p:cBhvr>
                                      <p:tavLst>
                                        <p:tav tm="0">
                                          <p:val>
                                            <p:strVal val="ppt_y"/>
                                          </p:val>
                                        </p:tav>
                                        <p:tav tm="100000">
                                          <p:val>
                                            <p:strVal val="1+ppt_h/2"/>
                                          </p:val>
                                        </p:tav>
                                      </p:tavLst>
                                    </p:anim>
                                    <p:set>
                                      <p:cBhvr>
                                        <p:cTn id="11"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General Exam Room&#10;">
            <a:extLst>
              <a:ext uri="{FF2B5EF4-FFF2-40B4-BE49-F238E27FC236}">
                <a16:creationId xmlns:a16="http://schemas.microsoft.com/office/drawing/2014/main" id="{DFAC8B83-BC20-4BF9-8E3A-68B370C83A7F}"/>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579" name="Title 1">
            <a:extLst>
              <a:ext uri="{FF2B5EF4-FFF2-40B4-BE49-F238E27FC236}">
                <a16:creationId xmlns:a16="http://schemas.microsoft.com/office/drawing/2014/main" id="{F866CBA4-0B41-49C4-AB8F-902A960871BE}"/>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General Exam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sp>
        <p:nvSpPr>
          <p:cNvPr id="26" name="TextBox 25" descr="Door Maneuvering Clearance – Barn Door &#10;Door Width x 48” Deep&#10;">
            <a:extLst>
              <a:ext uri="{FF2B5EF4-FFF2-40B4-BE49-F238E27FC236}">
                <a16:creationId xmlns:a16="http://schemas.microsoft.com/office/drawing/2014/main" id="{C9DA38A5-6829-456C-8DAA-95C03FAFA6BA}"/>
              </a:ext>
            </a:extLst>
          </p:cNvPr>
          <p:cNvSpPr txBox="1">
            <a:spLocks noChangeArrowheads="1"/>
          </p:cNvSpPr>
          <p:nvPr/>
        </p:nvSpPr>
        <p:spPr bwMode="auto">
          <a:xfrm>
            <a:off x="3022410" y="5417816"/>
            <a:ext cx="6648829" cy="707886"/>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Door Maneuvering Clearance – Barn Door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Door Width x 48” Deep</a:t>
            </a:r>
          </a:p>
        </p:txBody>
      </p:sp>
      <p:pic>
        <p:nvPicPr>
          <p:cNvPr id="3" name="Picture 2" descr="General exam room diagram highlighting the door maneuvering space at the exam room door">
            <a:extLst>
              <a:ext uri="{FF2B5EF4-FFF2-40B4-BE49-F238E27FC236}">
                <a16:creationId xmlns:a16="http://schemas.microsoft.com/office/drawing/2014/main" id="{0954C609-AF7B-4F03-9CC9-4245754F7CFF}"/>
              </a:ext>
            </a:extLst>
          </p:cNvPr>
          <p:cNvPicPr>
            <a:picLocks noChangeAspect="1"/>
          </p:cNvPicPr>
          <p:nvPr/>
        </p:nvPicPr>
        <p:blipFill>
          <a:blip r:embed="rId3"/>
          <a:stretch>
            <a:fillRect/>
          </a:stretch>
        </p:blipFill>
        <p:spPr>
          <a:xfrm>
            <a:off x="3223811" y="1604708"/>
            <a:ext cx="5744377" cy="3648584"/>
          </a:xfrm>
          <a:prstGeom prst="rect">
            <a:avLst/>
          </a:prstGeom>
        </p:spPr>
      </p:pic>
      <p:sp>
        <p:nvSpPr>
          <p:cNvPr id="4" name="Slide Number Placeholder 3">
            <a:extLst>
              <a:ext uri="{FF2B5EF4-FFF2-40B4-BE49-F238E27FC236}">
                <a16:creationId xmlns:a16="http://schemas.microsoft.com/office/drawing/2014/main" id="{8DFE3D89-20AB-4A13-80E0-EA7E19127A28}"/>
              </a:ext>
            </a:extLst>
          </p:cNvPr>
          <p:cNvSpPr>
            <a:spLocks noGrp="1"/>
          </p:cNvSpPr>
          <p:nvPr>
            <p:ph type="sldNum" sz="quarter" idx="12"/>
          </p:nvPr>
        </p:nvSpPr>
        <p:spPr/>
        <p:txBody>
          <a:bodyPr/>
          <a:lstStyle/>
          <a:p>
            <a:fld id="{24AD6FEA-6999-4451-803B-75786259855B}" type="slidenum">
              <a:rPr lang="en-US" altLang="en-US" smtClean="0"/>
              <a:pPr/>
              <a:t>48</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par>
                                <p:cTn id="8" presetID="2" presetClass="exit" presetSubtype="4" fill="hold" grpId="1" nodeType="withEffect">
                                  <p:stCondLst>
                                    <p:cond delay="0"/>
                                  </p:stCondLst>
                                  <p:childTnLst>
                                    <p:anim calcmode="lin" valueType="num">
                                      <p:cBhvr additive="base">
                                        <p:cTn id="9" dur="500"/>
                                        <p:tgtEl>
                                          <p:spTgt spid="26"/>
                                        </p:tgtEl>
                                        <p:attrNameLst>
                                          <p:attrName>ppt_x</p:attrName>
                                        </p:attrNameLst>
                                      </p:cBhvr>
                                      <p:tavLst>
                                        <p:tav tm="0">
                                          <p:val>
                                            <p:strVal val="ppt_x"/>
                                          </p:val>
                                        </p:tav>
                                        <p:tav tm="100000">
                                          <p:val>
                                            <p:strVal val="ppt_x"/>
                                          </p:val>
                                        </p:tav>
                                      </p:tavLst>
                                    </p:anim>
                                    <p:anim calcmode="lin" valueType="num">
                                      <p:cBhvr additive="base">
                                        <p:cTn id="10" dur="500"/>
                                        <p:tgtEl>
                                          <p:spTgt spid="26"/>
                                        </p:tgtEl>
                                        <p:attrNameLst>
                                          <p:attrName>ppt_y</p:attrName>
                                        </p:attrNameLst>
                                      </p:cBhvr>
                                      <p:tavLst>
                                        <p:tav tm="0">
                                          <p:val>
                                            <p:strVal val="ppt_y"/>
                                          </p:val>
                                        </p:tav>
                                        <p:tav tm="100000">
                                          <p:val>
                                            <p:strVal val="1+ppt_h/2"/>
                                          </p:val>
                                        </p:tav>
                                      </p:tavLst>
                                    </p:anim>
                                    <p:set>
                                      <p:cBhvr>
                                        <p:cTn id="11"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General Exam Room&#10;">
            <a:extLst>
              <a:ext uri="{FF2B5EF4-FFF2-40B4-BE49-F238E27FC236}">
                <a16:creationId xmlns:a16="http://schemas.microsoft.com/office/drawing/2014/main" id="{C63184A5-BBC5-495D-9E50-C3082436F35A}"/>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628" name="Title 1">
            <a:extLst>
              <a:ext uri="{FF2B5EF4-FFF2-40B4-BE49-F238E27FC236}">
                <a16:creationId xmlns:a16="http://schemas.microsoft.com/office/drawing/2014/main" id="{A3B182D4-C1D2-4FAD-AE77-C00118725301}"/>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General Exam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sp>
        <p:nvSpPr>
          <p:cNvPr id="9" name="TextBox 8" descr="60” Turning ‘T’  or  60” Turning Circle&#10;">
            <a:extLst>
              <a:ext uri="{FF2B5EF4-FFF2-40B4-BE49-F238E27FC236}">
                <a16:creationId xmlns:a16="http://schemas.microsoft.com/office/drawing/2014/main" id="{8400E601-2717-4A4F-A5C5-758811049D73}"/>
              </a:ext>
            </a:extLst>
          </p:cNvPr>
          <p:cNvSpPr txBox="1">
            <a:spLocks noChangeArrowheads="1"/>
          </p:cNvSpPr>
          <p:nvPr/>
        </p:nvSpPr>
        <p:spPr bwMode="auto">
          <a:xfrm>
            <a:off x="3090672" y="5600640"/>
            <a:ext cx="6272784" cy="400110"/>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60” Turning ‘T’  or  60” Turning Circle</a:t>
            </a:r>
          </a:p>
        </p:txBody>
      </p:sp>
      <p:pic>
        <p:nvPicPr>
          <p:cNvPr id="3" name="Picture 2" descr="General exam room with turning circle and clear spaces identified">
            <a:extLst>
              <a:ext uri="{FF2B5EF4-FFF2-40B4-BE49-F238E27FC236}">
                <a16:creationId xmlns:a16="http://schemas.microsoft.com/office/drawing/2014/main" id="{C863C573-D1A9-4660-89BD-21D2ECD35F29}"/>
              </a:ext>
            </a:extLst>
          </p:cNvPr>
          <p:cNvPicPr>
            <a:picLocks noChangeAspect="1"/>
          </p:cNvPicPr>
          <p:nvPr/>
        </p:nvPicPr>
        <p:blipFill>
          <a:blip r:embed="rId3"/>
          <a:stretch>
            <a:fillRect/>
          </a:stretch>
        </p:blipFill>
        <p:spPr>
          <a:xfrm>
            <a:off x="3233338" y="1676155"/>
            <a:ext cx="5725324" cy="3505689"/>
          </a:xfrm>
          <a:prstGeom prst="rect">
            <a:avLst/>
          </a:prstGeom>
        </p:spPr>
      </p:pic>
      <p:sp>
        <p:nvSpPr>
          <p:cNvPr id="4" name="Slide Number Placeholder 3">
            <a:extLst>
              <a:ext uri="{FF2B5EF4-FFF2-40B4-BE49-F238E27FC236}">
                <a16:creationId xmlns:a16="http://schemas.microsoft.com/office/drawing/2014/main" id="{AA7FB7CE-1133-4B12-8CA1-5BC67FB7FF9F}"/>
              </a:ext>
            </a:extLst>
          </p:cNvPr>
          <p:cNvSpPr>
            <a:spLocks noGrp="1"/>
          </p:cNvSpPr>
          <p:nvPr>
            <p:ph type="sldNum" sz="quarter" idx="12"/>
          </p:nvPr>
        </p:nvSpPr>
        <p:spPr/>
        <p:txBody>
          <a:bodyPr/>
          <a:lstStyle/>
          <a:p>
            <a:fld id="{24AD6FEA-6999-4451-803B-75786259855B}" type="slidenum">
              <a:rPr lang="en-US" altLang="en-US" smtClean="0"/>
              <a:pPr/>
              <a:t>49</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2" presetClass="exit" presetSubtype="4" fill="hold" grpId="1" nodeType="withEffect">
                                  <p:stCondLst>
                                    <p:cond delay="0"/>
                                  </p:stCondLst>
                                  <p:childTnLst>
                                    <p:anim calcmode="lin" valueType="num">
                                      <p:cBhvr additive="base">
                                        <p:cTn id="9" dur="500"/>
                                        <p:tgtEl>
                                          <p:spTgt spid="9"/>
                                        </p:tgtEl>
                                        <p:attrNameLst>
                                          <p:attrName>ppt_x</p:attrName>
                                        </p:attrNameLst>
                                      </p:cBhvr>
                                      <p:tavLst>
                                        <p:tav tm="0">
                                          <p:val>
                                            <p:strVal val="ppt_x"/>
                                          </p:val>
                                        </p:tav>
                                        <p:tav tm="100000">
                                          <p:val>
                                            <p:strVal val="ppt_x"/>
                                          </p:val>
                                        </p:tav>
                                      </p:tavLst>
                                    </p:anim>
                                    <p:anim calcmode="lin" valueType="num">
                                      <p:cBhvr additive="base">
                                        <p:cTn id="10" dur="500"/>
                                        <p:tgtEl>
                                          <p:spTgt spid="9"/>
                                        </p:tgtEl>
                                        <p:attrNameLst>
                                          <p:attrName>ppt_y</p:attrName>
                                        </p:attrNameLst>
                                      </p:cBhvr>
                                      <p:tavLst>
                                        <p:tav tm="0">
                                          <p:val>
                                            <p:strVal val="ppt_y"/>
                                          </p:val>
                                        </p:tav>
                                        <p:tav tm="100000">
                                          <p:val>
                                            <p:strVal val="1+ppt_h/2"/>
                                          </p:val>
                                        </p:tav>
                                      </p:tavLst>
                                    </p:anim>
                                    <p:set>
                                      <p:cBhvr>
                                        <p:cTn id="1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8D57EA-FD00-4A87-99DB-F0CA5BA67092}"/>
              </a:ext>
            </a:extLst>
          </p:cNvPr>
          <p:cNvSpPr>
            <a:spLocks noGrp="1"/>
          </p:cNvSpPr>
          <p:nvPr>
            <p:ph type="title"/>
          </p:nvPr>
        </p:nvSpPr>
        <p:spPr>
          <a:xfrm>
            <a:off x="171047" y="457200"/>
            <a:ext cx="3932237" cy="1600200"/>
          </a:xfrm>
        </p:spPr>
        <p:txBody>
          <a:bodyPr anchor="b">
            <a:normAutofit/>
          </a:bodyPr>
          <a:lstStyle/>
          <a:p>
            <a:r>
              <a:rPr lang="en-US" sz="4800"/>
              <a:t>Rehabilitation Act §510</a:t>
            </a:r>
            <a:endParaRPr lang="en-US" sz="4800">
              <a:cs typeface="Calibri"/>
            </a:endParaRPr>
          </a:p>
        </p:txBody>
      </p:sp>
      <p:sp>
        <p:nvSpPr>
          <p:cNvPr id="2" name="Content Placeholder 1">
            <a:extLst>
              <a:ext uri="{FF2B5EF4-FFF2-40B4-BE49-F238E27FC236}">
                <a16:creationId xmlns:a16="http://schemas.microsoft.com/office/drawing/2014/main" id="{34D07DDC-2C8F-4A2F-8FEC-946D7158DB91}"/>
              </a:ext>
            </a:extLst>
          </p:cNvPr>
          <p:cNvSpPr>
            <a:spLocks noGrp="1"/>
          </p:cNvSpPr>
          <p:nvPr>
            <p:ph type="body" sz="half" idx="2"/>
          </p:nvPr>
        </p:nvSpPr>
        <p:spPr>
          <a:xfrm>
            <a:off x="171047" y="2057400"/>
            <a:ext cx="3932237" cy="3811588"/>
          </a:xfrm>
        </p:spPr>
        <p:txBody>
          <a:bodyPr vert="horz" lIns="91440" tIns="45720" rIns="91440" bIns="45720" rtlCol="0" anchor="t">
            <a:normAutofit/>
          </a:bodyPr>
          <a:lstStyle/>
          <a:p>
            <a:r>
              <a:rPr lang="en-US" sz="2400"/>
              <a:t>Mandates the Access Board to issue minimum technical criteria for accessible medical diagnostic equipment in consultation with the FDA</a:t>
            </a:r>
            <a:endParaRPr lang="en-US" sz="2400">
              <a:cs typeface="Calibri"/>
            </a:endParaRPr>
          </a:p>
          <a:p>
            <a:pPr marL="0" indent="0">
              <a:buNone/>
            </a:pPr>
            <a:endParaRPr lang="en-US" sz="2400">
              <a:cs typeface="Calibri"/>
            </a:endParaRPr>
          </a:p>
          <a:p>
            <a:pPr>
              <a:buNone/>
            </a:pPr>
            <a:r>
              <a:rPr lang="en-US" sz="2400"/>
              <a:t>Affordable Care Act amends the Rehabilitation Act to address access to MDE </a:t>
            </a:r>
            <a:endParaRPr lang="en-US" sz="2400">
              <a:cs typeface="Calibri"/>
            </a:endParaRPr>
          </a:p>
          <a:p>
            <a:pPr>
              <a:buNone/>
            </a:pPr>
            <a:r>
              <a:rPr lang="en-US" sz="2400"/>
              <a:t>(March 23, 2010)</a:t>
            </a:r>
            <a:endParaRPr lang="en-US" sz="2400">
              <a:cs typeface="Calibri"/>
            </a:endParaRPr>
          </a:p>
          <a:p>
            <a:pPr marL="0" indent="0">
              <a:buNone/>
            </a:pPr>
            <a:endParaRPr lang="en-US"/>
          </a:p>
          <a:p>
            <a:pPr marL="0" indent="0">
              <a:buNone/>
            </a:pPr>
            <a:endParaRPr lang="en-US"/>
          </a:p>
        </p:txBody>
      </p:sp>
      <p:pic>
        <p:nvPicPr>
          <p:cNvPr id="5" name="Picture 5" descr="Photo of the signing of the Affordable Care Act Ceremony with former President Obama">
            <a:extLst>
              <a:ext uri="{FF2B5EF4-FFF2-40B4-BE49-F238E27FC236}">
                <a16:creationId xmlns:a16="http://schemas.microsoft.com/office/drawing/2014/main" id="{E4279A50-E180-4C1E-ADC0-00DE32D93FB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6717" y="526474"/>
            <a:ext cx="6927492" cy="5251798"/>
          </a:xfrm>
          <a:prstGeom prst="rect">
            <a:avLst/>
          </a:prstGeom>
          <a:noFill/>
          <a:ln>
            <a:solidFill>
              <a:schemeClr val="tx1"/>
            </a:solidFill>
          </a:ln>
        </p:spPr>
      </p:pic>
      <p:sp>
        <p:nvSpPr>
          <p:cNvPr id="3" name="Slide Number Placeholder 2">
            <a:extLst>
              <a:ext uri="{FF2B5EF4-FFF2-40B4-BE49-F238E27FC236}">
                <a16:creationId xmlns:a16="http://schemas.microsoft.com/office/drawing/2014/main" id="{5AE189B1-CD97-4671-8FC8-E06DD1C4B173}"/>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DC63C13-3CB5-41DF-87A9-439A56BB01FD}"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996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General Exam Room&#10;">
            <a:extLst>
              <a:ext uri="{FF2B5EF4-FFF2-40B4-BE49-F238E27FC236}">
                <a16:creationId xmlns:a16="http://schemas.microsoft.com/office/drawing/2014/main" id="{B729F5E1-DDF4-4CAC-A9EC-64221839C910}"/>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676" name="Title 1">
            <a:extLst>
              <a:ext uri="{FF2B5EF4-FFF2-40B4-BE49-F238E27FC236}">
                <a16:creationId xmlns:a16="http://schemas.microsoft.com/office/drawing/2014/main" id="{4C577BED-4208-4123-9EE9-3B4E974FB52C}"/>
              </a:ext>
            </a:extLst>
          </p:cNvPr>
          <p:cNvSpPr txBox="1">
            <a:spLocks noGrp="1"/>
          </p:cNvSpPr>
          <p:nvPr>
            <p:ph type="title" idx="4294967295"/>
          </p:nvPr>
        </p:nvSpPr>
        <p:spPr bwMode="auto">
          <a:xfrm>
            <a:off x="1752599" y="94138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General Exam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AA6134E4-22F4-46C5-A96E-ADE57675ADB6}"/>
              </a:ext>
            </a:extLst>
          </p:cNvPr>
          <p:cNvSpPr txBox="1">
            <a:spLocks noChangeArrowheads="1"/>
          </p:cNvSpPr>
          <p:nvPr/>
        </p:nvSpPr>
        <p:spPr bwMode="auto">
          <a:xfrm>
            <a:off x="3399183" y="6000749"/>
            <a:ext cx="6251713" cy="400110"/>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30” x 48” Clear Floor Space at Each Fixture</a:t>
            </a:r>
          </a:p>
        </p:txBody>
      </p:sp>
      <p:pic>
        <p:nvPicPr>
          <p:cNvPr id="3" name="Picture 2" descr="General Exam room graphic that highlights the clear floor space at each fixture ">
            <a:extLst>
              <a:ext uri="{FF2B5EF4-FFF2-40B4-BE49-F238E27FC236}">
                <a16:creationId xmlns:a16="http://schemas.microsoft.com/office/drawing/2014/main" id="{8947FB34-D522-407D-8F3A-642525463520}"/>
              </a:ext>
            </a:extLst>
          </p:cNvPr>
          <p:cNvPicPr>
            <a:picLocks noChangeAspect="1"/>
          </p:cNvPicPr>
          <p:nvPr/>
        </p:nvPicPr>
        <p:blipFill>
          <a:blip r:embed="rId3"/>
          <a:stretch>
            <a:fillRect/>
          </a:stretch>
        </p:blipFill>
        <p:spPr>
          <a:xfrm>
            <a:off x="2378329" y="1656875"/>
            <a:ext cx="7172461" cy="4301012"/>
          </a:xfrm>
          <a:prstGeom prst="rect">
            <a:avLst/>
          </a:prstGeom>
        </p:spPr>
      </p:pic>
      <p:sp>
        <p:nvSpPr>
          <p:cNvPr id="4" name="Slide Number Placeholder 3">
            <a:extLst>
              <a:ext uri="{FF2B5EF4-FFF2-40B4-BE49-F238E27FC236}">
                <a16:creationId xmlns:a16="http://schemas.microsoft.com/office/drawing/2014/main" id="{2F1B7569-E6EF-4A61-97EE-0C9D8903DF7C}"/>
              </a:ext>
            </a:extLst>
          </p:cNvPr>
          <p:cNvSpPr>
            <a:spLocks noGrp="1"/>
          </p:cNvSpPr>
          <p:nvPr>
            <p:ph type="sldNum" sz="quarter" idx="12"/>
          </p:nvPr>
        </p:nvSpPr>
        <p:spPr/>
        <p:txBody>
          <a:bodyPr/>
          <a:lstStyle/>
          <a:p>
            <a:fld id="{24AD6FEA-6999-4451-803B-75786259855B}" type="slidenum">
              <a:rPr lang="en-US" altLang="en-US" smtClean="0"/>
              <a:pPr/>
              <a:t>50</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par>
                                <p:cTn id="8" presetID="2" presetClass="exit" presetSubtype="4" fill="hold" grpId="1" nodeType="withEffect">
                                  <p:stCondLst>
                                    <p:cond delay="0"/>
                                  </p:stCondLst>
                                  <p:childTnLst>
                                    <p:anim calcmode="lin" valueType="num">
                                      <p:cBhvr additive="base">
                                        <p:cTn id="9" dur="500"/>
                                        <p:tgtEl>
                                          <p:spTgt spid="21"/>
                                        </p:tgtEl>
                                        <p:attrNameLst>
                                          <p:attrName>ppt_x</p:attrName>
                                        </p:attrNameLst>
                                      </p:cBhvr>
                                      <p:tavLst>
                                        <p:tav tm="0">
                                          <p:val>
                                            <p:strVal val="ppt_x"/>
                                          </p:val>
                                        </p:tav>
                                        <p:tav tm="100000">
                                          <p:val>
                                            <p:strVal val="ppt_x"/>
                                          </p:val>
                                        </p:tav>
                                      </p:tavLst>
                                    </p:anim>
                                    <p:anim calcmode="lin" valueType="num">
                                      <p:cBhvr additive="base">
                                        <p:cTn id="10" dur="500"/>
                                        <p:tgtEl>
                                          <p:spTgt spid="21"/>
                                        </p:tgtEl>
                                        <p:attrNameLst>
                                          <p:attrName>ppt_y</p:attrName>
                                        </p:attrNameLst>
                                      </p:cBhvr>
                                      <p:tavLst>
                                        <p:tav tm="0">
                                          <p:val>
                                            <p:strVal val="ppt_y"/>
                                          </p:val>
                                        </p:tav>
                                        <p:tav tm="100000">
                                          <p:val>
                                            <p:strVal val="1+ppt_h/2"/>
                                          </p:val>
                                        </p:tav>
                                      </p:tavLst>
                                    </p:anim>
                                    <p:set>
                                      <p:cBhvr>
                                        <p:cTn id="11"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General Exam Room&#10;">
            <a:extLst>
              <a:ext uri="{FF2B5EF4-FFF2-40B4-BE49-F238E27FC236}">
                <a16:creationId xmlns:a16="http://schemas.microsoft.com/office/drawing/2014/main" id="{3ACF0CDE-42FB-4E10-A078-330ECA5D1B20}"/>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724" name="Title 1" descr="General Exam Room&#10;">
            <a:extLst>
              <a:ext uri="{FF2B5EF4-FFF2-40B4-BE49-F238E27FC236}">
                <a16:creationId xmlns:a16="http://schemas.microsoft.com/office/drawing/2014/main" id="{8FBB5D96-911A-4455-9F46-001F2EC828DE}"/>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General Exam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sp>
        <p:nvSpPr>
          <p:cNvPr id="11" name="TextBox 10" descr="Circulation Paths’ (Yellow Areas) defined">
            <a:extLst>
              <a:ext uri="{FF2B5EF4-FFF2-40B4-BE49-F238E27FC236}">
                <a16:creationId xmlns:a16="http://schemas.microsoft.com/office/drawing/2014/main" id="{644A4469-D082-417C-B83D-25B2AEF1D0DA}"/>
              </a:ext>
            </a:extLst>
          </p:cNvPr>
          <p:cNvSpPr txBox="1">
            <a:spLocks noChangeArrowheads="1"/>
          </p:cNvSpPr>
          <p:nvPr/>
        </p:nvSpPr>
        <p:spPr bwMode="auto">
          <a:xfrm>
            <a:off x="3094209" y="6352413"/>
            <a:ext cx="5821363" cy="369332"/>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a:t>
            </a:r>
            <a:r>
              <a:rPr kumimoji="0" lang="en-US" altLang="en-US"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Circulation Paths’ (Yellow Areas) defined</a:t>
            </a:r>
          </a:p>
        </p:txBody>
      </p:sp>
      <p:sp>
        <p:nvSpPr>
          <p:cNvPr id="15" name="TextBox 14" descr="PROTRUDING OBJECTS: Confirm that there are no objects ‘Protruding into the ‘Circulation Paths’&#10;">
            <a:extLst>
              <a:ext uri="{FF2B5EF4-FFF2-40B4-BE49-F238E27FC236}">
                <a16:creationId xmlns:a16="http://schemas.microsoft.com/office/drawing/2014/main" id="{9234FD76-ADD0-47CB-B3D6-886016ED63F7}"/>
              </a:ext>
            </a:extLst>
          </p:cNvPr>
          <p:cNvSpPr txBox="1">
            <a:spLocks noChangeArrowheads="1"/>
          </p:cNvSpPr>
          <p:nvPr/>
        </p:nvSpPr>
        <p:spPr bwMode="auto">
          <a:xfrm>
            <a:off x="1752600" y="5561696"/>
            <a:ext cx="8504583" cy="646331"/>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PROTRUDING OBJECTS: Confirm that there are no objects ‘Protruding into the ‘Circulation Paths’</a:t>
            </a:r>
          </a:p>
        </p:txBody>
      </p:sp>
      <p:pic>
        <p:nvPicPr>
          <p:cNvPr id="3" name="Picture 2" descr="general exam room with highlighted circulation paths ">
            <a:extLst>
              <a:ext uri="{FF2B5EF4-FFF2-40B4-BE49-F238E27FC236}">
                <a16:creationId xmlns:a16="http://schemas.microsoft.com/office/drawing/2014/main" id="{94937D8E-03F2-4498-8A3C-86A8A162CBD2}"/>
              </a:ext>
            </a:extLst>
          </p:cNvPr>
          <p:cNvPicPr>
            <a:picLocks noChangeAspect="1"/>
          </p:cNvPicPr>
          <p:nvPr/>
        </p:nvPicPr>
        <p:blipFill>
          <a:blip r:embed="rId3"/>
          <a:stretch>
            <a:fillRect/>
          </a:stretch>
        </p:blipFill>
        <p:spPr>
          <a:xfrm>
            <a:off x="2265688" y="1705972"/>
            <a:ext cx="7714202" cy="3711338"/>
          </a:xfrm>
          <a:prstGeom prst="rect">
            <a:avLst/>
          </a:prstGeom>
        </p:spPr>
      </p:pic>
      <p:sp>
        <p:nvSpPr>
          <p:cNvPr id="4" name="Slide Number Placeholder 3">
            <a:extLst>
              <a:ext uri="{FF2B5EF4-FFF2-40B4-BE49-F238E27FC236}">
                <a16:creationId xmlns:a16="http://schemas.microsoft.com/office/drawing/2014/main" id="{70128957-18E7-4418-B58C-355A2A3164E9}"/>
              </a:ext>
            </a:extLst>
          </p:cNvPr>
          <p:cNvSpPr>
            <a:spLocks noGrp="1"/>
          </p:cNvSpPr>
          <p:nvPr>
            <p:ph type="sldNum" sz="quarter" idx="12"/>
          </p:nvPr>
        </p:nvSpPr>
        <p:spPr/>
        <p:txBody>
          <a:bodyPr/>
          <a:lstStyle/>
          <a:p>
            <a:fld id="{24AD6FEA-6999-4451-803B-75786259855B}" type="slidenum">
              <a:rPr lang="en-US" altLang="en-US" smtClean="0"/>
              <a:pPr/>
              <a:t>51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2" presetClass="exit" presetSubtype="4" fill="hold" grpId="1" nodeType="withEffect">
                                  <p:stCondLst>
                                    <p:cond delay="0"/>
                                  </p:stCondLst>
                                  <p:childTnLst>
                                    <p:anim calcmode="lin" valueType="num">
                                      <p:cBhvr additive="base">
                                        <p:cTn id="14" dur="500"/>
                                        <p:tgtEl>
                                          <p:spTgt spid="15"/>
                                        </p:tgtEl>
                                        <p:attrNameLst>
                                          <p:attrName>ppt_x</p:attrName>
                                        </p:attrNameLst>
                                      </p:cBhvr>
                                      <p:tavLst>
                                        <p:tav tm="0">
                                          <p:val>
                                            <p:strVal val="ppt_x"/>
                                          </p:val>
                                        </p:tav>
                                        <p:tav tm="100000">
                                          <p:val>
                                            <p:strVal val="ppt_x"/>
                                          </p:val>
                                        </p:tav>
                                      </p:tavLst>
                                    </p:anim>
                                    <p:anim calcmode="lin" valueType="num">
                                      <p:cBhvr additive="base">
                                        <p:cTn id="15" dur="500"/>
                                        <p:tgtEl>
                                          <p:spTgt spid="15"/>
                                        </p:tgtEl>
                                        <p:attrNameLst>
                                          <p:attrName>ppt_y</p:attrName>
                                        </p:attrNameLst>
                                      </p:cBhvr>
                                      <p:tavLst>
                                        <p:tav tm="0">
                                          <p:val>
                                            <p:strVal val="ppt_y"/>
                                          </p:val>
                                        </p:tav>
                                        <p:tav tm="100000">
                                          <p:val>
                                            <p:strVal val="1+ppt_h/2"/>
                                          </p:val>
                                        </p:tav>
                                      </p:tavLst>
                                    </p:anim>
                                    <p:set>
                                      <p:cBhvr>
                                        <p:cTn id="16" dur="1" fill="hold">
                                          <p:stCondLst>
                                            <p:cond delay="499"/>
                                          </p:stCondLst>
                                        </p:cTn>
                                        <p:tgtEl>
                                          <p:spTgt spid="15"/>
                                        </p:tgtEl>
                                        <p:attrNameLst>
                                          <p:attrName>style.visibility</p:attrName>
                                        </p:attrNameLst>
                                      </p:cBhvr>
                                      <p:to>
                                        <p:strVal val="hidden"/>
                                      </p:to>
                                    </p:set>
                                  </p:childTnLst>
                                </p:cTn>
                              </p:par>
                              <p:par>
                                <p:cTn id="17" presetID="2" presetClass="exit" presetSubtype="4" fill="hold" grpId="1" nodeType="with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P spid="1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Mammography Room&#10;">
            <a:extLst>
              <a:ext uri="{FF2B5EF4-FFF2-40B4-BE49-F238E27FC236}">
                <a16:creationId xmlns:a16="http://schemas.microsoft.com/office/drawing/2014/main" id="{19513109-F2F6-48A1-824B-59A1B4780140}"/>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771" name="Title 1" descr="Mammography Room&#10;">
            <a:extLst>
              <a:ext uri="{FF2B5EF4-FFF2-40B4-BE49-F238E27FC236}">
                <a16:creationId xmlns:a16="http://schemas.microsoft.com/office/drawing/2014/main" id="{3D43EF14-0154-4A18-9840-43A15357B487}"/>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Mammography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32772" name="Picture 4" descr="photo of an exam room">
            <a:extLst>
              <a:ext uri="{FF2B5EF4-FFF2-40B4-BE49-F238E27FC236}">
                <a16:creationId xmlns:a16="http://schemas.microsoft.com/office/drawing/2014/main" id="{1295CA94-8308-4218-AA54-A4503DF45F1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47758" y="1975104"/>
            <a:ext cx="5896484" cy="4421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EDBAFBC-1FBD-4ED1-A46F-52B8CE39C7D3}"/>
              </a:ext>
            </a:extLst>
          </p:cNvPr>
          <p:cNvSpPr>
            <a:spLocks noGrp="1"/>
          </p:cNvSpPr>
          <p:nvPr>
            <p:ph type="sldNum" sz="quarter" idx="12"/>
          </p:nvPr>
        </p:nvSpPr>
        <p:spPr/>
        <p:txBody>
          <a:bodyPr/>
          <a:lstStyle/>
          <a:p>
            <a:fld id="{24AD6FEA-6999-4451-803B-75786259855B}" type="slidenum">
              <a:rPr lang="en-US" altLang="en-US" smtClean="0"/>
              <a:pPr/>
              <a:t>52</a:t>
            </a:fld>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Mammography Room&#10;">
            <a:extLst>
              <a:ext uri="{FF2B5EF4-FFF2-40B4-BE49-F238E27FC236}">
                <a16:creationId xmlns:a16="http://schemas.microsoft.com/office/drawing/2014/main" id="{E8D504EF-AC89-408D-9033-CEC882E48A58}"/>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819" name="Title 1" descr="Mammography Room graphic highlighting clear floor space&#10;">
            <a:extLst>
              <a:ext uri="{FF2B5EF4-FFF2-40B4-BE49-F238E27FC236}">
                <a16:creationId xmlns:a16="http://schemas.microsoft.com/office/drawing/2014/main" id="{9EF0D661-3189-4264-94A5-219529B2F591}"/>
              </a:ext>
            </a:extLst>
          </p:cNvPr>
          <p:cNvSpPr txBox="1">
            <a:spLocks noGrp="1"/>
          </p:cNvSpPr>
          <p:nvPr>
            <p:ph type="title" idx="4294967295"/>
          </p:nvPr>
        </p:nvSpPr>
        <p:spPr bwMode="auto">
          <a:xfrm>
            <a:off x="1673225" y="949325"/>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Mammography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sp>
        <p:nvSpPr>
          <p:cNvPr id="13" name="TextBox 12" descr="30” x 48” Clear Floor Space at Point Access to the Equipment&#10;">
            <a:extLst>
              <a:ext uri="{FF2B5EF4-FFF2-40B4-BE49-F238E27FC236}">
                <a16:creationId xmlns:a16="http://schemas.microsoft.com/office/drawing/2014/main" id="{CBC4AA9E-3E06-4648-9BF9-63F45312E678}"/>
              </a:ext>
            </a:extLst>
          </p:cNvPr>
          <p:cNvSpPr txBox="1">
            <a:spLocks noChangeArrowheads="1"/>
          </p:cNvSpPr>
          <p:nvPr/>
        </p:nvSpPr>
        <p:spPr bwMode="auto">
          <a:xfrm>
            <a:off x="8215438" y="2416425"/>
            <a:ext cx="3394360" cy="584775"/>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30” x 48” Clear Floor Space at Point Access to the Equipment</a:t>
            </a:r>
          </a:p>
        </p:txBody>
      </p:sp>
      <p:sp>
        <p:nvSpPr>
          <p:cNvPr id="17" name="TextBox 16" descr="Access to Operator Console, requires a 36” wide ‘accessible route’&#10;">
            <a:extLst>
              <a:ext uri="{FF2B5EF4-FFF2-40B4-BE49-F238E27FC236}">
                <a16:creationId xmlns:a16="http://schemas.microsoft.com/office/drawing/2014/main" id="{772AD236-EB56-44DC-ADEF-E1CD7E18B3C3}"/>
              </a:ext>
            </a:extLst>
          </p:cNvPr>
          <p:cNvSpPr txBox="1">
            <a:spLocks noChangeArrowheads="1"/>
          </p:cNvSpPr>
          <p:nvPr/>
        </p:nvSpPr>
        <p:spPr bwMode="auto">
          <a:xfrm>
            <a:off x="8061325" y="4658529"/>
            <a:ext cx="3938891" cy="584775"/>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Access to Operator Console, requires a 36” wide ‘accessible route’</a:t>
            </a:r>
          </a:p>
        </p:txBody>
      </p:sp>
      <p:sp>
        <p:nvSpPr>
          <p:cNvPr id="24" name="TextBox 23" descr="Angled Access if Needed&#10;">
            <a:extLst>
              <a:ext uri="{FF2B5EF4-FFF2-40B4-BE49-F238E27FC236}">
                <a16:creationId xmlns:a16="http://schemas.microsoft.com/office/drawing/2014/main" id="{589B6CEB-8E0C-4433-827F-9C7F5E5ACC25}"/>
              </a:ext>
            </a:extLst>
          </p:cNvPr>
          <p:cNvSpPr txBox="1">
            <a:spLocks noChangeArrowheads="1"/>
          </p:cNvSpPr>
          <p:nvPr/>
        </p:nvSpPr>
        <p:spPr bwMode="auto">
          <a:xfrm>
            <a:off x="8735486" y="3621834"/>
            <a:ext cx="2354263" cy="584775"/>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Angled Access if Needed</a:t>
            </a:r>
          </a:p>
        </p:txBody>
      </p:sp>
      <p:pic>
        <p:nvPicPr>
          <p:cNvPr id="3" name="Picture 2" descr="Mammography Room graphic highlighting clear floor space">
            <a:extLst>
              <a:ext uri="{FF2B5EF4-FFF2-40B4-BE49-F238E27FC236}">
                <a16:creationId xmlns:a16="http://schemas.microsoft.com/office/drawing/2014/main" id="{BA164890-5BE6-4F85-8BD0-5204D101DDDC}"/>
              </a:ext>
            </a:extLst>
          </p:cNvPr>
          <p:cNvPicPr>
            <a:picLocks noChangeAspect="1"/>
          </p:cNvPicPr>
          <p:nvPr/>
        </p:nvPicPr>
        <p:blipFill>
          <a:blip r:embed="rId3"/>
          <a:stretch>
            <a:fillRect/>
          </a:stretch>
        </p:blipFill>
        <p:spPr>
          <a:xfrm>
            <a:off x="1325367" y="1702560"/>
            <a:ext cx="6202632" cy="5074880"/>
          </a:xfrm>
          <a:prstGeom prst="rect">
            <a:avLst/>
          </a:prstGeom>
        </p:spPr>
      </p:pic>
      <p:sp>
        <p:nvSpPr>
          <p:cNvPr id="4" name="Slide Number Placeholder 3">
            <a:extLst>
              <a:ext uri="{FF2B5EF4-FFF2-40B4-BE49-F238E27FC236}">
                <a16:creationId xmlns:a16="http://schemas.microsoft.com/office/drawing/2014/main" id="{BDD23541-68CE-450C-83BE-127E5EF6EFE3}"/>
              </a:ext>
            </a:extLst>
          </p:cNvPr>
          <p:cNvSpPr>
            <a:spLocks noGrp="1"/>
          </p:cNvSpPr>
          <p:nvPr>
            <p:ph type="sldNum" sz="quarter" idx="12"/>
          </p:nvPr>
        </p:nvSpPr>
        <p:spPr/>
        <p:txBody>
          <a:bodyPr/>
          <a:lstStyle/>
          <a:p>
            <a:fld id="{24AD6FEA-6999-4451-803B-75786259855B}" type="slidenum">
              <a:rPr lang="en-US" altLang="en-US" smtClean="0"/>
              <a:pPr/>
              <a:t>53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Stress Test Room&#10;">
            <a:extLst>
              <a:ext uri="{FF2B5EF4-FFF2-40B4-BE49-F238E27FC236}">
                <a16:creationId xmlns:a16="http://schemas.microsoft.com/office/drawing/2014/main" id="{B1739A81-9FE1-421C-80A4-ACA4B344CC7C}"/>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867" name="Title 1">
            <a:extLst>
              <a:ext uri="{FF2B5EF4-FFF2-40B4-BE49-F238E27FC236}">
                <a16:creationId xmlns:a16="http://schemas.microsoft.com/office/drawing/2014/main" id="{542C7D51-3CA1-4932-BF32-37C4EBD6A56F}"/>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Stress Test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36868" name="Picture 4" descr="photo of an elderly man doing a stress test">
            <a:extLst>
              <a:ext uri="{FF2B5EF4-FFF2-40B4-BE49-F238E27FC236}">
                <a16:creationId xmlns:a16="http://schemas.microsoft.com/office/drawing/2014/main" id="{6BC42E17-83DC-4E09-B74C-555BD8DB85C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68539" y="1820212"/>
            <a:ext cx="7284378" cy="48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B2DF823-3339-460F-A0B6-2861DAF04730}"/>
              </a:ext>
            </a:extLst>
          </p:cNvPr>
          <p:cNvSpPr>
            <a:spLocks noGrp="1"/>
          </p:cNvSpPr>
          <p:nvPr>
            <p:ph type="sldNum" sz="quarter" idx="12"/>
          </p:nvPr>
        </p:nvSpPr>
        <p:spPr/>
        <p:txBody>
          <a:bodyPr/>
          <a:lstStyle/>
          <a:p>
            <a:fld id="{24AD6FEA-6999-4451-803B-75786259855B}" type="slidenum">
              <a:rPr lang="en-US" altLang="en-US" smtClean="0"/>
              <a:pPr/>
              <a:t>54</a:t>
            </a:fld>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Stress Test Room&#10;">
            <a:extLst>
              <a:ext uri="{FF2B5EF4-FFF2-40B4-BE49-F238E27FC236}">
                <a16:creationId xmlns:a16="http://schemas.microsoft.com/office/drawing/2014/main" id="{40064EEB-CC98-4B4B-9855-D5B29D541BEE}"/>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929" name="Title 1">
            <a:extLst>
              <a:ext uri="{FF2B5EF4-FFF2-40B4-BE49-F238E27FC236}">
                <a16:creationId xmlns:a16="http://schemas.microsoft.com/office/drawing/2014/main" id="{BA5BDF0E-4625-4324-BF9B-7EFCB85C9907}"/>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Stress Test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sp>
        <p:nvSpPr>
          <p:cNvPr id="27" name="TextBox 26" descr="30” x 48” Clear Floor Space at Treadmill&#10;">
            <a:extLst>
              <a:ext uri="{FF2B5EF4-FFF2-40B4-BE49-F238E27FC236}">
                <a16:creationId xmlns:a16="http://schemas.microsoft.com/office/drawing/2014/main" id="{88D38D4E-763F-45B7-B8B4-C33753095047}"/>
              </a:ext>
            </a:extLst>
          </p:cNvPr>
          <p:cNvSpPr txBox="1">
            <a:spLocks noChangeArrowheads="1"/>
          </p:cNvSpPr>
          <p:nvPr/>
        </p:nvSpPr>
        <p:spPr bwMode="auto">
          <a:xfrm>
            <a:off x="8484779" y="2311573"/>
            <a:ext cx="2654300" cy="584775"/>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30” x 48” Clear Floor Space at Treadmill</a:t>
            </a:r>
          </a:p>
        </p:txBody>
      </p:sp>
      <p:sp>
        <p:nvSpPr>
          <p:cNvPr id="36" name="TextBox 35" descr="Provide 30” x 48” Clear Floor Space at Table&#10;&#10;Access Aisle at Side-2 is provided, w/ equip in the aisle...can be moved as needed&#10;">
            <a:extLst>
              <a:ext uri="{FF2B5EF4-FFF2-40B4-BE49-F238E27FC236}">
                <a16:creationId xmlns:a16="http://schemas.microsoft.com/office/drawing/2014/main" id="{EEA0231D-F703-47F2-A596-6BBE82D79957}"/>
              </a:ext>
            </a:extLst>
          </p:cNvPr>
          <p:cNvSpPr txBox="1">
            <a:spLocks noChangeArrowheads="1"/>
          </p:cNvSpPr>
          <p:nvPr/>
        </p:nvSpPr>
        <p:spPr bwMode="auto">
          <a:xfrm>
            <a:off x="8602009" y="3604086"/>
            <a:ext cx="2654300" cy="1815882"/>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Provide 30” x 48” Clear Floor Space at Table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Access Aisle at Side-2 is provided, w/ equip in the aisle...can be moved as needed</a:t>
            </a:r>
          </a:p>
        </p:txBody>
      </p:sp>
      <p:pic>
        <p:nvPicPr>
          <p:cNvPr id="3" name="Picture 2" descr="stress test room graphic">
            <a:extLst>
              <a:ext uri="{FF2B5EF4-FFF2-40B4-BE49-F238E27FC236}">
                <a16:creationId xmlns:a16="http://schemas.microsoft.com/office/drawing/2014/main" id="{CA489343-E07E-4C27-94D6-5A4B248E6A6F}"/>
              </a:ext>
            </a:extLst>
          </p:cNvPr>
          <p:cNvPicPr>
            <a:picLocks noChangeAspect="1"/>
          </p:cNvPicPr>
          <p:nvPr/>
        </p:nvPicPr>
        <p:blipFill>
          <a:blip r:embed="rId3"/>
          <a:stretch>
            <a:fillRect/>
          </a:stretch>
        </p:blipFill>
        <p:spPr>
          <a:xfrm>
            <a:off x="935691" y="1700213"/>
            <a:ext cx="6789168" cy="5293699"/>
          </a:xfrm>
          <a:prstGeom prst="rect">
            <a:avLst/>
          </a:prstGeom>
        </p:spPr>
      </p:pic>
      <p:sp>
        <p:nvSpPr>
          <p:cNvPr id="4" name="Slide Number Placeholder 3">
            <a:extLst>
              <a:ext uri="{FF2B5EF4-FFF2-40B4-BE49-F238E27FC236}">
                <a16:creationId xmlns:a16="http://schemas.microsoft.com/office/drawing/2014/main" id="{3BD4B7E6-07F0-48FB-A71C-CF7353AC5A23}"/>
              </a:ext>
            </a:extLst>
          </p:cNvPr>
          <p:cNvSpPr>
            <a:spLocks noGrp="1"/>
          </p:cNvSpPr>
          <p:nvPr>
            <p:ph type="sldNum" sz="quarter" idx="12"/>
          </p:nvPr>
        </p:nvSpPr>
        <p:spPr/>
        <p:txBody>
          <a:bodyPr/>
          <a:lstStyle/>
          <a:p>
            <a:fld id="{24AD6FEA-6999-4451-803B-75786259855B}" type="slidenum">
              <a:rPr lang="en-US" altLang="en-US" smtClean="0"/>
              <a:pPr/>
              <a:t>55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randombar(horizontal)">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Accessible Patient Bedroom&#10;">
            <a:extLst>
              <a:ext uri="{FF2B5EF4-FFF2-40B4-BE49-F238E27FC236}">
                <a16:creationId xmlns:a16="http://schemas.microsoft.com/office/drawing/2014/main" id="{D13F18E1-86D6-4CC8-B76C-BAA7F028F82E}"/>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963" name="Title 1">
            <a:extLst>
              <a:ext uri="{FF2B5EF4-FFF2-40B4-BE49-F238E27FC236}">
                <a16:creationId xmlns:a16="http://schemas.microsoft.com/office/drawing/2014/main" id="{28B15BF0-4165-42CA-85DB-2FD9BA1748DB}"/>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Accessible Patient Bedroom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40964" name="Picture 4" descr="photo of an accessible patient bedroom">
            <a:extLst>
              <a:ext uri="{FF2B5EF4-FFF2-40B4-BE49-F238E27FC236}">
                <a16:creationId xmlns:a16="http://schemas.microsoft.com/office/drawing/2014/main" id="{8C595BDE-2B76-4CB3-9583-B974E2A8C158}"/>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56307" y="2018664"/>
            <a:ext cx="5479386" cy="411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FA562E5C-C138-4FC2-BE47-EA0D7EEDDEA9}"/>
              </a:ext>
            </a:extLst>
          </p:cNvPr>
          <p:cNvSpPr>
            <a:spLocks noGrp="1"/>
          </p:cNvSpPr>
          <p:nvPr>
            <p:ph type="sldNum" sz="quarter" idx="12"/>
          </p:nvPr>
        </p:nvSpPr>
        <p:spPr/>
        <p:txBody>
          <a:bodyPr/>
          <a:lstStyle/>
          <a:p>
            <a:fld id="{24AD6FEA-6999-4451-803B-75786259855B}" type="slidenum">
              <a:rPr lang="en-US" altLang="en-US" smtClean="0"/>
              <a:pPr/>
              <a:t>56</a:t>
            </a:fld>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Accessible Patient Bedroom&#10;">
            <a:extLst>
              <a:ext uri="{FF2B5EF4-FFF2-40B4-BE49-F238E27FC236}">
                <a16:creationId xmlns:a16="http://schemas.microsoft.com/office/drawing/2014/main" id="{24CD9E8D-92E7-4BA2-A8D8-51DBF4ED8EBB}"/>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011" name="Title 1">
            <a:extLst>
              <a:ext uri="{FF2B5EF4-FFF2-40B4-BE49-F238E27FC236}">
                <a16:creationId xmlns:a16="http://schemas.microsoft.com/office/drawing/2014/main" id="{7F97FCC7-80E0-497D-A5E9-EDA8B037FB1D}"/>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Accessible Patient Bedroom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3" name="Picture 2" descr="graphic of accessible patient bedroom">
            <a:extLst>
              <a:ext uri="{FF2B5EF4-FFF2-40B4-BE49-F238E27FC236}">
                <a16:creationId xmlns:a16="http://schemas.microsoft.com/office/drawing/2014/main" id="{4A450E57-E0AC-4177-82E3-6FA9AD854722}"/>
              </a:ext>
            </a:extLst>
          </p:cNvPr>
          <p:cNvPicPr>
            <a:picLocks noChangeAspect="1"/>
          </p:cNvPicPr>
          <p:nvPr/>
        </p:nvPicPr>
        <p:blipFill>
          <a:blip r:embed="rId3"/>
          <a:stretch>
            <a:fillRect/>
          </a:stretch>
        </p:blipFill>
        <p:spPr>
          <a:xfrm>
            <a:off x="2661007" y="1619645"/>
            <a:ext cx="4444695" cy="5073660"/>
          </a:xfrm>
          <a:prstGeom prst="rect">
            <a:avLst/>
          </a:prstGeom>
        </p:spPr>
      </p:pic>
      <p:sp>
        <p:nvSpPr>
          <p:cNvPr id="43028" name="TextBox 51" descr="Clear Floor Space: 30” x 48” Req’d at both sides of bed&#10;&#10;60” Turning Circle&#10;">
            <a:extLst>
              <a:ext uri="{FF2B5EF4-FFF2-40B4-BE49-F238E27FC236}">
                <a16:creationId xmlns:a16="http://schemas.microsoft.com/office/drawing/2014/main" id="{0C6E74D3-A8AF-4CA6-842F-01F4C0DBCD33}"/>
              </a:ext>
            </a:extLst>
          </p:cNvPr>
          <p:cNvSpPr txBox="1">
            <a:spLocks noChangeArrowheads="1"/>
          </p:cNvSpPr>
          <p:nvPr/>
        </p:nvSpPr>
        <p:spPr bwMode="auto">
          <a:xfrm>
            <a:off x="8014109" y="3209087"/>
            <a:ext cx="2243138" cy="1323439"/>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Clear Floor Space: 30” x 48” </a:t>
            </a:r>
            <a:r>
              <a:rPr kumimoji="0" lang="en-US" altLang="en-US" sz="1600" b="0" i="0" u="none" strike="noStrike" kern="1200" cap="none" spc="0" normalizeH="0" baseline="0" noProof="0" err="1">
                <a:ln>
                  <a:noFill/>
                </a:ln>
                <a:solidFill>
                  <a:prstClr val="white"/>
                </a:solidFill>
                <a:effectLst/>
                <a:uLnTx/>
                <a:uFillTx/>
                <a:latin typeface="Century Gothic" panose="020B0502020202020204" pitchFamily="34" charset="0"/>
                <a:ea typeface="+mn-ea"/>
                <a:cs typeface="Arial" panose="020B0604020202020204" pitchFamily="34" charset="0"/>
              </a:rPr>
              <a:t>Req’d</a:t>
            </a:r>
            <a:r>
              <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 at both sides of bed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60” Turning Circle</a:t>
            </a:r>
          </a:p>
        </p:txBody>
      </p:sp>
      <p:sp>
        <p:nvSpPr>
          <p:cNvPr id="4" name="Slide Number Placeholder 3">
            <a:extLst>
              <a:ext uri="{FF2B5EF4-FFF2-40B4-BE49-F238E27FC236}">
                <a16:creationId xmlns:a16="http://schemas.microsoft.com/office/drawing/2014/main" id="{7EE2D6FE-53EB-4A37-930C-25175B0E0284}"/>
              </a:ext>
            </a:extLst>
          </p:cNvPr>
          <p:cNvSpPr>
            <a:spLocks noGrp="1"/>
          </p:cNvSpPr>
          <p:nvPr>
            <p:ph type="sldNum" sz="quarter" idx="12"/>
          </p:nvPr>
        </p:nvSpPr>
        <p:spPr/>
        <p:txBody>
          <a:bodyPr/>
          <a:lstStyle/>
          <a:p>
            <a:fld id="{24AD6FEA-6999-4451-803B-75786259855B}" type="slidenum">
              <a:rPr lang="en-US" altLang="en-US" smtClean="0"/>
              <a:pPr/>
              <a:t>57</a:t>
            </a:fld>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CT Scan Room&#10;">
            <a:extLst>
              <a:ext uri="{FF2B5EF4-FFF2-40B4-BE49-F238E27FC236}">
                <a16:creationId xmlns:a16="http://schemas.microsoft.com/office/drawing/2014/main" id="{4CE37CAD-ACFD-4801-8B8A-5C1317A22D86}"/>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059" name="Title 1">
            <a:extLst>
              <a:ext uri="{FF2B5EF4-FFF2-40B4-BE49-F238E27FC236}">
                <a16:creationId xmlns:a16="http://schemas.microsoft.com/office/drawing/2014/main" id="{16B6E4A4-3327-4601-89C2-962900AE8626}"/>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CT Scan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45060" name="Picture 4" descr="photo of scan room">
            <a:extLst>
              <a:ext uri="{FF2B5EF4-FFF2-40B4-BE49-F238E27FC236}">
                <a16:creationId xmlns:a16="http://schemas.microsoft.com/office/drawing/2014/main" id="{CCC42C90-416C-4E47-9E42-FA65980C637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06775" y="1714500"/>
            <a:ext cx="537845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0ACFB332-C81F-4274-B087-6A7EA3129FC8}"/>
              </a:ext>
            </a:extLst>
          </p:cNvPr>
          <p:cNvSpPr>
            <a:spLocks noGrp="1"/>
          </p:cNvSpPr>
          <p:nvPr>
            <p:ph type="sldNum" sz="quarter" idx="12"/>
          </p:nvPr>
        </p:nvSpPr>
        <p:spPr/>
        <p:txBody>
          <a:bodyPr/>
          <a:lstStyle/>
          <a:p>
            <a:fld id="{24AD6FEA-6999-4451-803B-75786259855B}" type="slidenum">
              <a:rPr lang="en-US" altLang="en-US" smtClean="0"/>
              <a:pPr/>
              <a:t>58</a:t>
            </a:fld>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CT Scan Room&#10;">
            <a:extLst>
              <a:ext uri="{FF2B5EF4-FFF2-40B4-BE49-F238E27FC236}">
                <a16:creationId xmlns:a16="http://schemas.microsoft.com/office/drawing/2014/main" id="{E1532CBC-3403-444F-97E1-19EC4AE79B91}"/>
              </a:ext>
            </a:extLst>
          </p:cNvPr>
          <p:cNvSpPr/>
          <p:nvPr/>
        </p:nvSpPr>
        <p:spPr>
          <a:xfrm>
            <a:off x="1524000" y="857250"/>
            <a:ext cx="9144000" cy="727075"/>
          </a:xfrm>
          <a:prstGeom prst="rect">
            <a:avLst/>
          </a:prstGeom>
          <a:solidFill>
            <a:srgbClr val="005858"/>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118" name="Title 1">
            <a:extLst>
              <a:ext uri="{FF2B5EF4-FFF2-40B4-BE49-F238E27FC236}">
                <a16:creationId xmlns:a16="http://schemas.microsoft.com/office/drawing/2014/main" id="{1C98F76A-D950-4FFF-833E-455357B580FE}"/>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CT Scan Room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sp>
        <p:nvSpPr>
          <p:cNvPr id="31" name="TextBox 30" descr="Provide a 36” ‘Accessible Route’ to both sides of the table&#10;&#10;Medical codes often require a 36” clearance between walls and equipment&#10;">
            <a:extLst>
              <a:ext uri="{FF2B5EF4-FFF2-40B4-BE49-F238E27FC236}">
                <a16:creationId xmlns:a16="http://schemas.microsoft.com/office/drawing/2014/main" id="{5CDCE4CB-FEE9-492D-8171-D31BC1540498}"/>
              </a:ext>
            </a:extLst>
          </p:cNvPr>
          <p:cNvSpPr txBox="1">
            <a:spLocks noChangeArrowheads="1"/>
          </p:cNvSpPr>
          <p:nvPr/>
        </p:nvSpPr>
        <p:spPr bwMode="auto">
          <a:xfrm>
            <a:off x="8686800" y="2216427"/>
            <a:ext cx="3110947" cy="2308324"/>
          </a:xfrm>
          <a:prstGeom prst="rect">
            <a:avLst/>
          </a:prstGeom>
          <a:solidFill>
            <a:srgbClr val="0058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Provide a 36” ‘Accessible Route’ to both sides of the table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Medical codes often require a 36” clearance between walls and equipment</a:t>
            </a:r>
          </a:p>
        </p:txBody>
      </p:sp>
      <p:pic>
        <p:nvPicPr>
          <p:cNvPr id="3" name="Picture 2" descr="graphic of CT scan room highlighting the clear floor space">
            <a:extLst>
              <a:ext uri="{FF2B5EF4-FFF2-40B4-BE49-F238E27FC236}">
                <a16:creationId xmlns:a16="http://schemas.microsoft.com/office/drawing/2014/main" id="{CE12F8DC-598F-4987-8F9F-216C6A13E078}"/>
              </a:ext>
            </a:extLst>
          </p:cNvPr>
          <p:cNvPicPr>
            <a:picLocks noChangeAspect="1"/>
          </p:cNvPicPr>
          <p:nvPr/>
        </p:nvPicPr>
        <p:blipFill>
          <a:blip r:embed="rId3"/>
          <a:stretch>
            <a:fillRect/>
          </a:stretch>
        </p:blipFill>
        <p:spPr>
          <a:xfrm>
            <a:off x="2196548" y="1555484"/>
            <a:ext cx="6122504" cy="5159846"/>
          </a:xfrm>
          <a:prstGeom prst="rect">
            <a:avLst/>
          </a:prstGeom>
        </p:spPr>
      </p:pic>
      <p:sp>
        <p:nvSpPr>
          <p:cNvPr id="4" name="Slide Number Placeholder 3">
            <a:extLst>
              <a:ext uri="{FF2B5EF4-FFF2-40B4-BE49-F238E27FC236}">
                <a16:creationId xmlns:a16="http://schemas.microsoft.com/office/drawing/2014/main" id="{216F5938-9022-4E97-B957-AA9CCED0B4B2}"/>
              </a:ext>
            </a:extLst>
          </p:cNvPr>
          <p:cNvSpPr>
            <a:spLocks noGrp="1"/>
          </p:cNvSpPr>
          <p:nvPr>
            <p:ph type="sldNum" sz="quarter" idx="12"/>
          </p:nvPr>
        </p:nvSpPr>
        <p:spPr/>
        <p:txBody>
          <a:bodyPr/>
          <a:lstStyle/>
          <a:p>
            <a:fld id="{24AD6FEA-6999-4451-803B-75786259855B}" type="slidenum">
              <a:rPr lang="en-US" altLang="en-US" smtClean="0"/>
              <a:pPr/>
              <a:t>59</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EC34-3B2C-46B6-8730-B7F9226498B3}"/>
              </a:ext>
            </a:extLst>
          </p:cNvPr>
          <p:cNvSpPr>
            <a:spLocks noGrp="1"/>
          </p:cNvSpPr>
          <p:nvPr>
            <p:ph type="title"/>
          </p:nvPr>
        </p:nvSpPr>
        <p:spPr/>
        <p:txBody>
          <a:bodyPr>
            <a:normAutofit/>
          </a:bodyPr>
          <a:lstStyle/>
          <a:p>
            <a:pPr algn="ctr"/>
            <a:r>
              <a:rPr lang="en-US" sz="3600"/>
              <a:t>Diagnostic Equipment Includes:</a:t>
            </a:r>
          </a:p>
        </p:txBody>
      </p:sp>
      <p:sp>
        <p:nvSpPr>
          <p:cNvPr id="3" name="Text Placeholder 2">
            <a:extLst>
              <a:ext uri="{FF2B5EF4-FFF2-40B4-BE49-F238E27FC236}">
                <a16:creationId xmlns:a16="http://schemas.microsoft.com/office/drawing/2014/main" id="{8677264A-62FA-4FAD-8640-2444C2BA7764}"/>
              </a:ext>
            </a:extLst>
          </p:cNvPr>
          <p:cNvSpPr>
            <a:spLocks noGrp="1"/>
          </p:cNvSpPr>
          <p:nvPr>
            <p:ph type="body" sz="half" idx="2"/>
          </p:nvPr>
        </p:nvSpPr>
        <p:spPr>
          <a:xfrm>
            <a:off x="171047" y="2057400"/>
            <a:ext cx="4120262" cy="4484523"/>
          </a:xfrm>
        </p:spPr>
        <p:txBody>
          <a:bodyPr vert="horz" lIns="91440" tIns="45720" rIns="91440" bIns="45720" rtlCol="0" anchor="t">
            <a:noAutofit/>
          </a:bodyPr>
          <a:lstStyle/>
          <a:p>
            <a:pPr marL="285750" indent="-285750">
              <a:buFont typeface="Arial"/>
              <a:buChar char="•"/>
            </a:pPr>
            <a:r>
              <a:rPr lang="en-US" sz="2400">
                <a:cs typeface="Calibri"/>
              </a:rPr>
              <a:t>Examination tables</a:t>
            </a:r>
            <a:endParaRPr lang="en-US" sz="2400">
              <a:ea typeface="+mn-lt"/>
              <a:cs typeface="+mn-lt"/>
            </a:endParaRPr>
          </a:p>
          <a:p>
            <a:pPr marL="285750" indent="-285750">
              <a:buFont typeface="Arial"/>
              <a:buChar char="•"/>
            </a:pPr>
            <a:r>
              <a:rPr lang="en-US" sz="2400">
                <a:cs typeface="Calibri"/>
              </a:rPr>
              <a:t>Examination chairs (including those used for dental or optical exams)</a:t>
            </a:r>
            <a:endParaRPr lang="en-US" sz="2400">
              <a:ea typeface="+mn-lt"/>
              <a:cs typeface="+mn-lt"/>
            </a:endParaRPr>
          </a:p>
          <a:p>
            <a:pPr marL="285750" indent="-285750">
              <a:buFont typeface="Arial"/>
              <a:buChar char="•"/>
            </a:pPr>
            <a:r>
              <a:rPr lang="en-US" sz="2400">
                <a:cs typeface="Calibri"/>
              </a:rPr>
              <a:t>Weight scales</a:t>
            </a:r>
            <a:endParaRPr lang="en-US" sz="2400">
              <a:ea typeface="+mn-lt"/>
              <a:cs typeface="+mn-lt"/>
            </a:endParaRPr>
          </a:p>
          <a:p>
            <a:pPr marL="285750" indent="-285750">
              <a:buFont typeface="Arial"/>
              <a:buChar char="•"/>
            </a:pPr>
            <a:r>
              <a:rPr lang="en-US" sz="2400">
                <a:cs typeface="Calibri"/>
              </a:rPr>
              <a:t>Radiological equipment</a:t>
            </a:r>
            <a:endParaRPr lang="en-US" sz="2400">
              <a:ea typeface="+mn-lt"/>
              <a:cs typeface="+mn-lt"/>
            </a:endParaRPr>
          </a:p>
          <a:p>
            <a:pPr marL="742950" lvl="1" indent="-285750">
              <a:buFont typeface="Arial"/>
              <a:buChar char="•"/>
            </a:pPr>
            <a:r>
              <a:rPr lang="en-US" sz="2000">
                <a:solidFill>
                  <a:schemeClr val="bg1"/>
                </a:solidFill>
                <a:cs typeface="Calibri"/>
              </a:rPr>
              <a:t>X-ray machines</a:t>
            </a:r>
            <a:endParaRPr lang="en-US" sz="2000">
              <a:solidFill>
                <a:schemeClr val="bg1"/>
              </a:solidFill>
              <a:ea typeface="+mn-lt"/>
              <a:cs typeface="+mn-lt"/>
            </a:endParaRPr>
          </a:p>
          <a:p>
            <a:pPr marL="742950" lvl="1" indent="-285750">
              <a:buFont typeface="Arial"/>
              <a:buChar char="•"/>
            </a:pPr>
            <a:r>
              <a:rPr lang="en-US" sz="2000">
                <a:solidFill>
                  <a:schemeClr val="bg1"/>
                </a:solidFill>
                <a:cs typeface="Calibri"/>
              </a:rPr>
              <a:t>MRI, CT Scan</a:t>
            </a:r>
            <a:endParaRPr lang="en-US" sz="2000">
              <a:solidFill>
                <a:schemeClr val="bg1"/>
              </a:solidFill>
              <a:ea typeface="+mn-lt"/>
              <a:cs typeface="+mn-lt"/>
            </a:endParaRPr>
          </a:p>
          <a:p>
            <a:pPr marL="742950" lvl="1" indent="-285750">
              <a:buFont typeface="Arial"/>
              <a:buChar char="•"/>
            </a:pPr>
            <a:r>
              <a:rPr lang="en-US" sz="2000">
                <a:solidFill>
                  <a:schemeClr val="bg1"/>
                </a:solidFill>
                <a:cs typeface="Calibri"/>
              </a:rPr>
              <a:t>Mammography equipment</a:t>
            </a:r>
            <a:endParaRPr lang="en-US" sz="2000">
              <a:solidFill>
                <a:schemeClr val="bg1"/>
              </a:solidFill>
              <a:ea typeface="+mn-lt"/>
              <a:cs typeface="+mn-lt"/>
            </a:endParaRPr>
          </a:p>
          <a:p>
            <a:pPr marL="285750" indent="-285750">
              <a:buFont typeface="Arial"/>
              <a:buChar char="•"/>
            </a:pPr>
            <a:r>
              <a:rPr lang="en-US" sz="2400">
                <a:cs typeface="Calibri"/>
              </a:rPr>
              <a:t>Other MDE</a:t>
            </a:r>
            <a:endParaRPr lang="en-US" sz="2400"/>
          </a:p>
        </p:txBody>
      </p:sp>
      <p:pic>
        <p:nvPicPr>
          <p:cNvPr id="18" name="Content Placeholder 6" descr="Photo of wheelchair users next to MRI bed">
            <a:extLst>
              <a:ext uri="{FF2B5EF4-FFF2-40B4-BE49-F238E27FC236}">
                <a16:creationId xmlns:a16="http://schemas.microsoft.com/office/drawing/2014/main" id="{8E63D315-14E5-4B1E-8491-0D48B83499FD}"/>
              </a:ext>
            </a:extLst>
          </p:cNvPr>
          <p:cNvPicPr>
            <a:picLocks noGrp="1" noChangeAspect="1"/>
          </p:cNvPicPr>
          <p:nvPr>
            <p:ph sz="quarter" idx="4294967295"/>
          </p:nvPr>
        </p:nvPicPr>
        <p:blipFill>
          <a:blip r:embed="rId2" cstate="email">
            <a:extLst>
              <a:ext uri="{28A0092B-C50C-407E-A947-70E740481C1C}">
                <a14:useLocalDpi xmlns:a14="http://schemas.microsoft.com/office/drawing/2010/main"/>
              </a:ext>
            </a:extLst>
          </a:blip>
          <a:stretch>
            <a:fillRect/>
          </a:stretch>
        </p:blipFill>
        <p:spPr>
          <a:xfrm>
            <a:off x="4890593" y="457180"/>
            <a:ext cx="3224212" cy="2413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6" descr="Photo of Board member about to transfer onto examination chair.">
            <a:extLst>
              <a:ext uri="{FF2B5EF4-FFF2-40B4-BE49-F238E27FC236}">
                <a16:creationId xmlns:a16="http://schemas.microsoft.com/office/drawing/2014/main" id="{5D175987-7371-4CEB-8A37-633BC4870FCC}"/>
              </a:ext>
            </a:extLst>
          </p:cNvPr>
          <p:cNvPicPr>
            <a:picLocks noGrp="1" noChangeAspect="1" noChangeArrowheads="1"/>
          </p:cNvPicPr>
          <p:nvPr>
            <p:ph sz="quarter" idx="4294967295"/>
          </p:nvPr>
        </p:nvPicPr>
        <p:blipFill>
          <a:blip r:embed="rId3" cstate="email">
            <a:extLst>
              <a:ext uri="{28A0092B-C50C-407E-A947-70E740481C1C}">
                <a14:useLocalDpi xmlns:a14="http://schemas.microsoft.com/office/drawing/2010/main"/>
              </a:ext>
            </a:extLst>
          </a:blip>
          <a:srcRect/>
          <a:stretch>
            <a:fillRect/>
          </a:stretch>
        </p:blipFill>
        <p:spPr bwMode="auto">
          <a:xfrm flipH="1">
            <a:off x="9034545" y="292080"/>
            <a:ext cx="2058987" cy="274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rgbClr val="FFFFFF"/>
                </a:solidFill>
              </a14:hiddenFill>
            </a:ext>
          </a:extLst>
        </p:spPr>
      </p:pic>
      <p:pic>
        <p:nvPicPr>
          <p:cNvPr id="17" name="Picture 3" descr="Photo of a woman using a wheelchair pulled up underneath eye examination equipment, adequate knee and toe space is provided.">
            <a:extLst>
              <a:ext uri="{FF2B5EF4-FFF2-40B4-BE49-F238E27FC236}">
                <a16:creationId xmlns:a16="http://schemas.microsoft.com/office/drawing/2014/main" id="{FEC16F46-E888-473C-B6F3-B395814B6A74}"/>
              </a:ext>
            </a:extLst>
          </p:cNvPr>
          <p:cNvPicPr>
            <a:picLocks noGrp="1" noChangeAspect="1" noChangeArrowheads="1"/>
          </p:cNvPicPr>
          <p:nvPr>
            <p:ph sz="quarter" idx="4294967295"/>
          </p:nvPr>
        </p:nvPicPr>
        <p:blipFill>
          <a:blip r:embed="rId4" cstate="email">
            <a:extLst>
              <a:ext uri="{28A0092B-C50C-407E-A947-70E740481C1C}">
                <a14:useLocalDpi xmlns:a14="http://schemas.microsoft.com/office/drawing/2010/main"/>
              </a:ext>
            </a:extLst>
          </a:blip>
          <a:srcRect/>
          <a:stretch>
            <a:fillRect/>
          </a:stretch>
        </p:blipFill>
        <p:spPr bwMode="auto">
          <a:xfrm>
            <a:off x="5313610" y="3431124"/>
            <a:ext cx="2058987" cy="274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6" name="Content Placeholder 15" descr="Photo of a weight scale that allows a wheelchair user to roll on and off">
            <a:extLst>
              <a:ext uri="{FF2B5EF4-FFF2-40B4-BE49-F238E27FC236}">
                <a16:creationId xmlns:a16="http://schemas.microsoft.com/office/drawing/2014/main" id="{41589737-856B-4474-8BD1-A3622FD9864B}"/>
              </a:ext>
            </a:extLst>
          </p:cNvPr>
          <p:cNvPicPr>
            <a:picLocks noGrp="1" noChangeAspect="1"/>
          </p:cNvPicPr>
          <p:nvPr>
            <p:ph sz="quarter" idx="4294967295"/>
          </p:nvPr>
        </p:nvPicPr>
        <p:blipFill>
          <a:blip r:embed="rId5" cstate="email">
            <a:extLst>
              <a:ext uri="{28A0092B-C50C-407E-A947-70E740481C1C}">
                <a14:useLocalDpi xmlns:a14="http://schemas.microsoft.com/office/drawing/2010/main"/>
              </a:ext>
            </a:extLst>
          </a:blip>
          <a:srcRect/>
          <a:stretch/>
        </p:blipFill>
        <p:spPr>
          <a:xfrm>
            <a:off x="8927132" y="3447473"/>
            <a:ext cx="2265362" cy="26971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Slide Number Placeholder 4">
            <a:extLst>
              <a:ext uri="{FF2B5EF4-FFF2-40B4-BE49-F238E27FC236}">
                <a16:creationId xmlns:a16="http://schemas.microsoft.com/office/drawing/2014/main" id="{F5A42BD4-D5A4-4188-84ED-BD24349071A9}"/>
              </a:ext>
            </a:extLst>
          </p:cNvPr>
          <p:cNvSpPr>
            <a:spLocks noGrp="1"/>
          </p:cNvSpPr>
          <p:nvPr>
            <p:ph type="sldNum" sz="quarter" idx="12"/>
          </p:nvPr>
        </p:nvSpPr>
        <p:spPr/>
        <p:txBody>
          <a:bodyPr/>
          <a:lstStyle/>
          <a:p>
            <a:fld id="{ACE203BA-D97E-4452-8126-3C27CACD36C8}" type="slidenum">
              <a:rPr lang="en-US" smtClean="0"/>
              <a:t>6</a:t>
            </a:fld>
            <a:endParaRPr lang="en-US"/>
          </a:p>
        </p:txBody>
      </p:sp>
    </p:spTree>
    <p:extLst>
      <p:ext uri="{BB962C8B-B14F-4D97-AF65-F5344CB8AC3E}">
        <p14:creationId xmlns:p14="http://schemas.microsoft.com/office/powerpoint/2010/main" val="33887798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Rehabilitation Facilities&#10;">
            <a:extLst>
              <a:ext uri="{FF2B5EF4-FFF2-40B4-BE49-F238E27FC236}">
                <a16:creationId xmlns:a16="http://schemas.microsoft.com/office/drawing/2014/main" id="{226DC0CE-4A50-4C5C-8E0D-D2D034AAAFAC}"/>
              </a:ext>
            </a:extLst>
          </p:cNvPr>
          <p:cNvSpPr/>
          <p:nvPr/>
        </p:nvSpPr>
        <p:spPr>
          <a:xfrm>
            <a:off x="1524000" y="857250"/>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49155" name="Title 1">
            <a:extLst>
              <a:ext uri="{FF2B5EF4-FFF2-40B4-BE49-F238E27FC236}">
                <a16:creationId xmlns:a16="http://schemas.microsoft.com/office/drawing/2014/main" id="{DAA4B98F-0B37-47AD-8D40-79F18A83F07E}"/>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Rehabilitation Facilities</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49156" name="Picture 4" descr="overhead plan view of a rehabilitation facility&#10;">
            <a:extLst>
              <a:ext uri="{FF2B5EF4-FFF2-40B4-BE49-F238E27FC236}">
                <a16:creationId xmlns:a16="http://schemas.microsoft.com/office/drawing/2014/main" id="{983C02DC-81B0-4B34-828B-8DD4F517D04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90954" y="2000940"/>
            <a:ext cx="9536823" cy="458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81F02E68-D4B5-4B6E-A5CA-96511E7ECD03}"/>
              </a:ext>
            </a:extLst>
          </p:cNvPr>
          <p:cNvSpPr>
            <a:spLocks noGrp="1"/>
          </p:cNvSpPr>
          <p:nvPr>
            <p:ph type="sldNum" sz="quarter" idx="12"/>
          </p:nvPr>
        </p:nvSpPr>
        <p:spPr/>
        <p:txBody>
          <a:bodyPr/>
          <a:lstStyle/>
          <a:p>
            <a:fld id="{24AD6FEA-6999-4451-803B-75786259855B}" type="slidenum">
              <a:rPr lang="en-US" altLang="en-US" smtClean="0"/>
              <a:pPr/>
              <a:t>60</a:t>
            </a:fld>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descr="Physical Therapy - Gym&#10;">
            <a:extLst>
              <a:ext uri="{FF2B5EF4-FFF2-40B4-BE49-F238E27FC236}">
                <a16:creationId xmlns:a16="http://schemas.microsoft.com/office/drawing/2014/main" id="{71D195BC-046E-4DDA-95F5-728A5184F68C}"/>
              </a:ext>
            </a:extLst>
          </p:cNvPr>
          <p:cNvSpPr/>
          <p:nvPr/>
        </p:nvSpPr>
        <p:spPr>
          <a:xfrm>
            <a:off x="1524000" y="95250"/>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51207" name="Title 1">
            <a:extLst>
              <a:ext uri="{FF2B5EF4-FFF2-40B4-BE49-F238E27FC236}">
                <a16:creationId xmlns:a16="http://schemas.microsoft.com/office/drawing/2014/main" id="{3EAEE924-023A-4605-BED1-DC05059BEAF3}"/>
              </a:ext>
            </a:extLst>
          </p:cNvPr>
          <p:cNvSpPr txBox="1">
            <a:spLocks noGrp="1"/>
          </p:cNvSpPr>
          <p:nvPr>
            <p:ph type="title" idx="4294967295"/>
          </p:nvPr>
        </p:nvSpPr>
        <p:spPr bwMode="auto">
          <a:xfrm>
            <a:off x="1752600" y="1730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Physical Therapy - Gym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51203" name="Picture 2" descr="photo of stair stepper in rehab gym">
            <a:extLst>
              <a:ext uri="{FF2B5EF4-FFF2-40B4-BE49-F238E27FC236}">
                <a16:creationId xmlns:a16="http://schemas.microsoft.com/office/drawing/2014/main" id="{EC506628-89CC-4AB5-95F4-09EB8B8CB7A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60575" y="973138"/>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2" name="Picture 5" descr="vehicle simulator in physical therapy room">
            <a:extLst>
              <a:ext uri="{FF2B5EF4-FFF2-40B4-BE49-F238E27FC236}">
                <a16:creationId xmlns:a16="http://schemas.microsoft.com/office/drawing/2014/main" id="{CD4256F4-DED8-42D3-B766-B5B09E317BA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62638" y="974725"/>
            <a:ext cx="3689350"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3" descr="parallel bars in physical therapy room ">
            <a:extLst>
              <a:ext uri="{FF2B5EF4-FFF2-40B4-BE49-F238E27FC236}">
                <a16:creationId xmlns:a16="http://schemas.microsoft.com/office/drawing/2014/main" id="{89B45CDD-027F-44A8-B86A-F837EFFF1A70}"/>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60575" y="3856038"/>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4" descr="fitness equipment in physical therapy room">
            <a:extLst>
              <a:ext uri="{FF2B5EF4-FFF2-40B4-BE49-F238E27FC236}">
                <a16:creationId xmlns:a16="http://schemas.microsoft.com/office/drawing/2014/main" id="{118CD4C0-FF76-435C-9E25-4E3239A174D0}"/>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62638" y="3856038"/>
            <a:ext cx="3690937"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44AA908-60ED-4EE0-9814-F87016B4B090}"/>
              </a:ext>
            </a:extLst>
          </p:cNvPr>
          <p:cNvSpPr>
            <a:spLocks noGrp="1"/>
          </p:cNvSpPr>
          <p:nvPr>
            <p:ph type="sldNum" sz="quarter" idx="12"/>
          </p:nvPr>
        </p:nvSpPr>
        <p:spPr/>
        <p:txBody>
          <a:bodyPr/>
          <a:lstStyle/>
          <a:p>
            <a:fld id="{24AD6FEA-6999-4451-803B-75786259855B}" type="slidenum">
              <a:rPr lang="en-US" altLang="en-US" smtClean="0"/>
              <a:pPr/>
              <a:t>61</a:t>
            </a:fld>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Overhead Lifts at Physical Therapy Gym&#10;">
            <a:extLst>
              <a:ext uri="{FF2B5EF4-FFF2-40B4-BE49-F238E27FC236}">
                <a16:creationId xmlns:a16="http://schemas.microsoft.com/office/drawing/2014/main" id="{4176BCA8-79E4-4D71-8C2B-24355B82425F}"/>
              </a:ext>
            </a:extLst>
          </p:cNvPr>
          <p:cNvSpPr/>
          <p:nvPr/>
        </p:nvSpPr>
        <p:spPr>
          <a:xfrm>
            <a:off x="1524000" y="857250"/>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53251" name="Title 1">
            <a:extLst>
              <a:ext uri="{FF2B5EF4-FFF2-40B4-BE49-F238E27FC236}">
                <a16:creationId xmlns:a16="http://schemas.microsoft.com/office/drawing/2014/main" id="{AAAB02B8-14A0-4821-84AB-A03DA1A409DC}"/>
              </a:ext>
            </a:extLst>
          </p:cNvPr>
          <p:cNvSpPr txBox="1">
            <a:spLocks noGrp="1"/>
          </p:cNvSpPr>
          <p:nvPr>
            <p:ph type="title" idx="4294967295"/>
          </p:nvPr>
        </p:nvSpPr>
        <p:spPr bwMode="auto">
          <a:xfrm>
            <a:off x="1752600" y="9731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Overhead Lifts at Physical Therapy Gym</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53252" name="Picture 4" descr="overhead lift photo">
            <a:extLst>
              <a:ext uri="{FF2B5EF4-FFF2-40B4-BE49-F238E27FC236}">
                <a16:creationId xmlns:a16="http://schemas.microsoft.com/office/drawing/2014/main" id="{61A2672D-6CBF-4B8C-A65A-38F9CF69063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8197" y="1990725"/>
            <a:ext cx="5345242"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4" descr="overhead lift photo">
            <a:extLst>
              <a:ext uri="{FF2B5EF4-FFF2-40B4-BE49-F238E27FC236}">
                <a16:creationId xmlns:a16="http://schemas.microsoft.com/office/drawing/2014/main" id="{F732B1B2-D5F1-4423-A309-066E5D65952D}"/>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34100" y="1990725"/>
            <a:ext cx="5345242"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2C8EF1F-AE3C-47FE-8866-EB79859E9A51}"/>
              </a:ext>
            </a:extLst>
          </p:cNvPr>
          <p:cNvSpPr>
            <a:spLocks noGrp="1"/>
          </p:cNvSpPr>
          <p:nvPr>
            <p:ph type="sldNum" sz="quarter" idx="12"/>
          </p:nvPr>
        </p:nvSpPr>
        <p:spPr/>
        <p:txBody>
          <a:bodyPr/>
          <a:lstStyle/>
          <a:p>
            <a:fld id="{24AD6FEA-6999-4451-803B-75786259855B}" type="slidenum">
              <a:rPr lang="en-US" altLang="en-US" smtClean="0"/>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descr="Outdoor Training Spaces&#10;">
            <a:extLst>
              <a:ext uri="{FF2B5EF4-FFF2-40B4-BE49-F238E27FC236}">
                <a16:creationId xmlns:a16="http://schemas.microsoft.com/office/drawing/2014/main" id="{577790CE-5C5D-4DB1-BD92-223A14E90EB2}"/>
              </a:ext>
            </a:extLst>
          </p:cNvPr>
          <p:cNvSpPr/>
          <p:nvPr/>
        </p:nvSpPr>
        <p:spPr>
          <a:xfrm>
            <a:off x="1524000" y="71438"/>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55303" name="Title 1">
            <a:extLst>
              <a:ext uri="{FF2B5EF4-FFF2-40B4-BE49-F238E27FC236}">
                <a16:creationId xmlns:a16="http://schemas.microsoft.com/office/drawing/2014/main" id="{807B99F9-28B7-4C37-BE4F-9A633BDF49B1}"/>
              </a:ext>
            </a:extLst>
          </p:cNvPr>
          <p:cNvSpPr txBox="1">
            <a:spLocks noGrp="1"/>
          </p:cNvSpPr>
          <p:nvPr>
            <p:ph type="title" idx="4294967295"/>
          </p:nvPr>
        </p:nvSpPr>
        <p:spPr bwMode="auto">
          <a:xfrm>
            <a:off x="1752600" y="163513"/>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Outdoor Training Spaces</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55299" name="Picture 2" descr="Outdoor training spaces with stairs and different surface material practice areas">
            <a:extLst>
              <a:ext uri="{FF2B5EF4-FFF2-40B4-BE49-F238E27FC236}">
                <a16:creationId xmlns:a16="http://schemas.microsoft.com/office/drawing/2014/main" id="{F0CA8712-3BD9-4FD7-B12A-8E2AF3877516}"/>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60575" y="989013"/>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5" descr="Outdoor training spaces with stairs and different surface material practice areas">
            <a:extLst>
              <a:ext uri="{FF2B5EF4-FFF2-40B4-BE49-F238E27FC236}">
                <a16:creationId xmlns:a16="http://schemas.microsoft.com/office/drawing/2014/main" id="{0C33516B-0348-49A6-BAD7-9563A7D807CA}"/>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62638" y="990600"/>
            <a:ext cx="3690937"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 descr="Outdoor training spaces with stairs, ramps, and different surface material practice areas">
            <a:extLst>
              <a:ext uri="{FF2B5EF4-FFF2-40B4-BE49-F238E27FC236}">
                <a16:creationId xmlns:a16="http://schemas.microsoft.com/office/drawing/2014/main" id="{FE447908-0E10-4E83-8423-DDA4F5335852}"/>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60575" y="3856038"/>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4" descr="Outdoor training spaces with stairs and different surface material practice areas">
            <a:extLst>
              <a:ext uri="{FF2B5EF4-FFF2-40B4-BE49-F238E27FC236}">
                <a16:creationId xmlns:a16="http://schemas.microsoft.com/office/drawing/2014/main" id="{FC0351EA-01E9-4F4C-941F-E72332210B36}"/>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62638" y="3856038"/>
            <a:ext cx="3690937"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D430D7F-546E-431E-B8DA-76213C4B5252}"/>
              </a:ext>
            </a:extLst>
          </p:cNvPr>
          <p:cNvSpPr>
            <a:spLocks noGrp="1"/>
          </p:cNvSpPr>
          <p:nvPr>
            <p:ph type="sldNum" sz="quarter" idx="12"/>
          </p:nvPr>
        </p:nvSpPr>
        <p:spPr/>
        <p:txBody>
          <a:bodyPr/>
          <a:lstStyle/>
          <a:p>
            <a:fld id="{24AD6FEA-6999-4451-803B-75786259855B}"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Activities of Daily Living (ADL) &#10;Training Kitchen – w/ Patient Lift and Track&#10;">
            <a:extLst>
              <a:ext uri="{FF2B5EF4-FFF2-40B4-BE49-F238E27FC236}">
                <a16:creationId xmlns:a16="http://schemas.microsoft.com/office/drawing/2014/main" id="{38AF13F2-51FC-45EB-BAE9-2456F8F5264C}"/>
              </a:ext>
            </a:extLst>
          </p:cNvPr>
          <p:cNvSpPr/>
          <p:nvPr/>
        </p:nvSpPr>
        <p:spPr>
          <a:xfrm>
            <a:off x="1524000" y="857250"/>
            <a:ext cx="9144000" cy="110172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57347" name="Title 1" descr="Training Kitchen photo">
            <a:extLst>
              <a:ext uri="{FF2B5EF4-FFF2-40B4-BE49-F238E27FC236}">
                <a16:creationId xmlns:a16="http://schemas.microsoft.com/office/drawing/2014/main" id="{A6A87994-18BD-4BAD-8620-A918022EBEFF}"/>
              </a:ext>
            </a:extLst>
          </p:cNvPr>
          <p:cNvSpPr txBox="1">
            <a:spLocks noGrp="1"/>
          </p:cNvSpPr>
          <p:nvPr>
            <p:ph type="title" idx="4294967295"/>
          </p:nvPr>
        </p:nvSpPr>
        <p:spPr bwMode="auto">
          <a:xfrm>
            <a:off x="1752600" y="949325"/>
            <a:ext cx="8763000" cy="100965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rPr>
              <a:t>Activities of Daily Living (ADL)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rPr>
              <a:t>Training Kitchen – w/ Patient Lift and Track</a:t>
            </a:r>
          </a:p>
        </p:txBody>
      </p:sp>
      <p:pic>
        <p:nvPicPr>
          <p:cNvPr id="57348" name="Picture 4" descr="photo of kitchen ">
            <a:extLst>
              <a:ext uri="{FF2B5EF4-FFF2-40B4-BE49-F238E27FC236}">
                <a16:creationId xmlns:a16="http://schemas.microsoft.com/office/drawing/2014/main" id="{E50D80B7-1F9B-463B-90AD-CF8D4A0284A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5431" y="2135188"/>
            <a:ext cx="5418007" cy="4066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descr="blue arrow pointing at overhead track system">
            <a:extLst>
              <a:ext uri="{FF2B5EF4-FFF2-40B4-BE49-F238E27FC236}">
                <a16:creationId xmlns:a16="http://schemas.microsoft.com/office/drawing/2014/main" id="{705BF4F7-DC81-4CAB-92B9-A93FFE5ABCC6}"/>
              </a:ext>
            </a:extLst>
          </p:cNvPr>
          <p:cNvSpPr/>
          <p:nvPr/>
        </p:nvSpPr>
        <p:spPr>
          <a:xfrm rot="14273605">
            <a:off x="4108001" y="3161575"/>
            <a:ext cx="515938" cy="273050"/>
          </a:xfrm>
          <a:prstGeom prst="rightArrow">
            <a:avLst/>
          </a:prstGeom>
          <a:solidFill>
            <a:srgbClr val="6699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7349" name="Picture 4" descr="photo of a kitchen">
            <a:extLst>
              <a:ext uri="{FF2B5EF4-FFF2-40B4-BE49-F238E27FC236}">
                <a16:creationId xmlns:a16="http://schemas.microsoft.com/office/drawing/2014/main" id="{5F200AE9-EA83-47B3-A4F4-6342E4F6D63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34100" y="2135187"/>
            <a:ext cx="5420962" cy="406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descr="blue arrow pointing at lift">
            <a:extLst>
              <a:ext uri="{FF2B5EF4-FFF2-40B4-BE49-F238E27FC236}">
                <a16:creationId xmlns:a16="http://schemas.microsoft.com/office/drawing/2014/main" id="{ACB80E2F-FA9A-430D-9F70-99788AD23050}"/>
              </a:ext>
            </a:extLst>
          </p:cNvPr>
          <p:cNvSpPr/>
          <p:nvPr/>
        </p:nvSpPr>
        <p:spPr>
          <a:xfrm rot="10800000">
            <a:off x="10515600" y="4032076"/>
            <a:ext cx="515938" cy="273050"/>
          </a:xfrm>
          <a:prstGeom prst="rightArrow">
            <a:avLst/>
          </a:prstGeom>
          <a:solidFill>
            <a:srgbClr val="6699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52A0DD58-82E6-44E1-B6F1-1987816D23F0}"/>
              </a:ext>
            </a:extLst>
          </p:cNvPr>
          <p:cNvSpPr>
            <a:spLocks noGrp="1"/>
          </p:cNvSpPr>
          <p:nvPr>
            <p:ph type="sldNum" sz="quarter" idx="12"/>
          </p:nvPr>
        </p:nvSpPr>
        <p:spPr/>
        <p:txBody>
          <a:bodyPr/>
          <a:lstStyle/>
          <a:p>
            <a:fld id="{24AD6FEA-6999-4451-803B-75786259855B}" type="slidenum">
              <a:rPr lang="en-US" altLang="en-US" smtClean="0"/>
              <a:pPr/>
              <a:t>64</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descr="Overhead Lifts at Patient Bedrooms">
            <a:extLst>
              <a:ext uri="{FF2B5EF4-FFF2-40B4-BE49-F238E27FC236}">
                <a16:creationId xmlns:a16="http://schemas.microsoft.com/office/drawing/2014/main" id="{D28ABC0E-63FF-4734-B1AB-24E235533E68}"/>
              </a:ext>
            </a:extLst>
          </p:cNvPr>
          <p:cNvSpPr/>
          <p:nvPr/>
        </p:nvSpPr>
        <p:spPr>
          <a:xfrm>
            <a:off x="1524000" y="857250"/>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59395" name="Title 1" descr="Overhead Lifts at Patient Bedrooms photo&#10;">
            <a:extLst>
              <a:ext uri="{FF2B5EF4-FFF2-40B4-BE49-F238E27FC236}">
                <a16:creationId xmlns:a16="http://schemas.microsoft.com/office/drawing/2014/main" id="{92782006-49DE-49BF-B44D-071E87BBE01B}"/>
              </a:ext>
            </a:extLst>
          </p:cNvPr>
          <p:cNvSpPr txBox="1">
            <a:spLocks noGrp="1"/>
          </p:cNvSpPr>
          <p:nvPr>
            <p:ph type="title" idx="4294967295"/>
          </p:nvPr>
        </p:nvSpPr>
        <p:spPr bwMode="auto">
          <a:xfrm>
            <a:off x="1714500" y="898525"/>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Overhead Lifts at Patient Bedrooms</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59396" name="Picture 4" descr="patient bedroom photo">
            <a:extLst>
              <a:ext uri="{FF2B5EF4-FFF2-40B4-BE49-F238E27FC236}">
                <a16:creationId xmlns:a16="http://schemas.microsoft.com/office/drawing/2014/main" id="{3B92F596-B0F0-470A-A099-18E48170356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33834" y="1863725"/>
            <a:ext cx="5514529"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descr="blue arrow pointing at overhead lift">
            <a:extLst>
              <a:ext uri="{FF2B5EF4-FFF2-40B4-BE49-F238E27FC236}">
                <a16:creationId xmlns:a16="http://schemas.microsoft.com/office/drawing/2014/main" id="{DDAFB3B2-4618-47AF-95C7-8B8CB194BFC3}"/>
              </a:ext>
            </a:extLst>
          </p:cNvPr>
          <p:cNvSpPr/>
          <p:nvPr/>
        </p:nvSpPr>
        <p:spPr>
          <a:xfrm rot="14273605">
            <a:off x="3358701" y="3292475"/>
            <a:ext cx="515938" cy="273050"/>
          </a:xfrm>
          <a:prstGeom prst="rightArrow">
            <a:avLst/>
          </a:prstGeom>
          <a:solidFill>
            <a:srgbClr val="6699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9397" name="Picture 4" descr="Overhead Lifts at Patient Bedrooms photo&#10;">
            <a:extLst>
              <a:ext uri="{FF2B5EF4-FFF2-40B4-BE49-F238E27FC236}">
                <a16:creationId xmlns:a16="http://schemas.microsoft.com/office/drawing/2014/main" id="{0F3FE0E7-9792-451C-80D3-EA41ECF7AA4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34100" y="1863725"/>
            <a:ext cx="5514529" cy="413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descr="blue arrow pointing at overhead lift">
            <a:extLst>
              <a:ext uri="{FF2B5EF4-FFF2-40B4-BE49-F238E27FC236}">
                <a16:creationId xmlns:a16="http://schemas.microsoft.com/office/drawing/2014/main" id="{027ECA63-F8ED-4AA3-9B5A-C018950AB20C}"/>
              </a:ext>
            </a:extLst>
          </p:cNvPr>
          <p:cNvSpPr/>
          <p:nvPr/>
        </p:nvSpPr>
        <p:spPr>
          <a:xfrm rot="10800000">
            <a:off x="8375426" y="3659187"/>
            <a:ext cx="515938" cy="273050"/>
          </a:xfrm>
          <a:prstGeom prst="rightArrow">
            <a:avLst/>
          </a:prstGeom>
          <a:solidFill>
            <a:srgbClr val="6699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Slide Number Placeholder 1">
            <a:extLst>
              <a:ext uri="{FF2B5EF4-FFF2-40B4-BE49-F238E27FC236}">
                <a16:creationId xmlns:a16="http://schemas.microsoft.com/office/drawing/2014/main" id="{8406F6CA-9F54-43E0-AFB5-F48C38C6C3EE}"/>
              </a:ext>
            </a:extLst>
          </p:cNvPr>
          <p:cNvSpPr>
            <a:spLocks noGrp="1"/>
          </p:cNvSpPr>
          <p:nvPr>
            <p:ph type="sldNum" sz="quarter" idx="12"/>
          </p:nvPr>
        </p:nvSpPr>
        <p:spPr/>
        <p:txBody>
          <a:bodyPr/>
          <a:lstStyle/>
          <a:p>
            <a:fld id="{24AD6FEA-6999-4451-803B-75786259855B}" type="slidenum">
              <a:rPr lang="en-US" altLang="en-US" smtClean="0"/>
              <a:pPr/>
              <a:t>65</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nodeType="afterGroup">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descr="Independent Living Unit – In the Hospital&#10;">
            <a:extLst>
              <a:ext uri="{FF2B5EF4-FFF2-40B4-BE49-F238E27FC236}">
                <a16:creationId xmlns:a16="http://schemas.microsoft.com/office/drawing/2014/main" id="{CD2CF25A-45F5-44E5-B789-9F4885B7B1F2}"/>
              </a:ext>
            </a:extLst>
          </p:cNvPr>
          <p:cNvSpPr/>
          <p:nvPr/>
        </p:nvSpPr>
        <p:spPr>
          <a:xfrm>
            <a:off x="1524000" y="95250"/>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61447" name="Title 1" descr="Independent Living Unit – In the Hospital photo of accessible signage&#10;">
            <a:extLst>
              <a:ext uri="{FF2B5EF4-FFF2-40B4-BE49-F238E27FC236}">
                <a16:creationId xmlns:a16="http://schemas.microsoft.com/office/drawing/2014/main" id="{FF623AF7-8729-4B56-9B6B-265A731FE713}"/>
              </a:ext>
            </a:extLst>
          </p:cNvPr>
          <p:cNvSpPr txBox="1">
            <a:spLocks noGrp="1"/>
          </p:cNvSpPr>
          <p:nvPr>
            <p:ph type="title" idx="4294967295"/>
          </p:nvPr>
        </p:nvSpPr>
        <p:spPr bwMode="auto">
          <a:xfrm>
            <a:off x="1752600" y="1730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Independent Living Unit – In the Hospital</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61443" name="Picture 2" descr="photo of accessible signage">
            <a:extLst>
              <a:ext uri="{FF2B5EF4-FFF2-40B4-BE49-F238E27FC236}">
                <a16:creationId xmlns:a16="http://schemas.microsoft.com/office/drawing/2014/main" id="{974476EA-7712-45BE-A061-0EF45140391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60575" y="973138"/>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2" name="Picture 5" descr="photo of patient bed room bed">
            <a:extLst>
              <a:ext uri="{FF2B5EF4-FFF2-40B4-BE49-F238E27FC236}">
                <a16:creationId xmlns:a16="http://schemas.microsoft.com/office/drawing/2014/main" id="{F9E25153-691F-4D2B-A93C-AA1C8D660488}"/>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62638" y="974725"/>
            <a:ext cx="3690937"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3" descr="photo of independent living unit kitchen and laundry area">
            <a:extLst>
              <a:ext uri="{FF2B5EF4-FFF2-40B4-BE49-F238E27FC236}">
                <a16:creationId xmlns:a16="http://schemas.microsoft.com/office/drawing/2014/main" id="{F6DCBDBA-2B90-4321-A88A-49D1D9400F03}"/>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60575" y="3856038"/>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4" descr="living room photo">
            <a:extLst>
              <a:ext uri="{FF2B5EF4-FFF2-40B4-BE49-F238E27FC236}">
                <a16:creationId xmlns:a16="http://schemas.microsoft.com/office/drawing/2014/main" id="{E8F89A59-31DF-4D2F-A9CA-BD39F60B5A00}"/>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62638" y="3856038"/>
            <a:ext cx="3690937"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3A5DEFB-0D70-42F6-8BBE-2A226AD3AA3B}"/>
              </a:ext>
            </a:extLst>
          </p:cNvPr>
          <p:cNvSpPr>
            <a:spLocks noGrp="1"/>
          </p:cNvSpPr>
          <p:nvPr>
            <p:ph type="sldNum" sz="quarter" idx="12"/>
          </p:nvPr>
        </p:nvSpPr>
        <p:spPr/>
        <p:txBody>
          <a:bodyPr/>
          <a:lstStyle/>
          <a:p>
            <a:fld id="{24AD6FEA-6999-4451-803B-75786259855B}" type="slidenum">
              <a:rPr lang="en-US" altLang="en-US" smtClean="0"/>
              <a:pPr/>
              <a:t>66</a:t>
            </a:fld>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descr="Communication Features – ‘Point Cards">
            <a:extLst>
              <a:ext uri="{FF2B5EF4-FFF2-40B4-BE49-F238E27FC236}">
                <a16:creationId xmlns:a16="http://schemas.microsoft.com/office/drawing/2014/main" id="{5B758B45-0C3F-40E3-9B17-A01D1260F091}"/>
              </a:ext>
            </a:extLst>
          </p:cNvPr>
          <p:cNvSpPr/>
          <p:nvPr/>
        </p:nvSpPr>
        <p:spPr>
          <a:xfrm>
            <a:off x="1524000" y="71438"/>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63495" name="Title 1" descr="Communication Features – ‘Point Cards photo">
            <a:extLst>
              <a:ext uri="{FF2B5EF4-FFF2-40B4-BE49-F238E27FC236}">
                <a16:creationId xmlns:a16="http://schemas.microsoft.com/office/drawing/2014/main" id="{9B3EA0A6-09EE-4293-B6E9-95608673A81B}"/>
              </a:ext>
            </a:extLst>
          </p:cNvPr>
          <p:cNvSpPr txBox="1">
            <a:spLocks noGrp="1"/>
          </p:cNvSpPr>
          <p:nvPr>
            <p:ph type="title" idx="4294967295"/>
          </p:nvPr>
        </p:nvSpPr>
        <p:spPr bwMode="auto">
          <a:xfrm>
            <a:off x="1752600" y="1603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Communication Features – ‘Point Cards’</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63491" name="Picture 2" descr="Communication Features – ‘Point Cards photo">
            <a:extLst>
              <a:ext uri="{FF2B5EF4-FFF2-40B4-BE49-F238E27FC236}">
                <a16:creationId xmlns:a16="http://schemas.microsoft.com/office/drawing/2014/main" id="{4B6E3125-1AE0-4427-92CA-8194B09B0F59}"/>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60575" y="966788"/>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0" name="Picture 5" descr="Communication Features – ‘Point Cards photo">
            <a:extLst>
              <a:ext uri="{FF2B5EF4-FFF2-40B4-BE49-F238E27FC236}">
                <a16:creationId xmlns:a16="http://schemas.microsoft.com/office/drawing/2014/main" id="{E24003D8-ADB6-44E4-A7C2-46EF2B03938B}"/>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53113" y="966788"/>
            <a:ext cx="3690937" cy="276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3" descr="Communication Features – ‘Point Cards photo">
            <a:extLst>
              <a:ext uri="{FF2B5EF4-FFF2-40B4-BE49-F238E27FC236}">
                <a16:creationId xmlns:a16="http://schemas.microsoft.com/office/drawing/2014/main" id="{E230875D-0A6D-4E17-91AE-4A3ED44490C0}"/>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60575" y="3856038"/>
            <a:ext cx="3690938"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4" descr="Communication Features – ‘Point Cards photo">
            <a:extLst>
              <a:ext uri="{FF2B5EF4-FFF2-40B4-BE49-F238E27FC236}">
                <a16:creationId xmlns:a16="http://schemas.microsoft.com/office/drawing/2014/main" id="{934151A3-EBFC-4D09-B171-00D39599D24F}"/>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53113" y="3856038"/>
            <a:ext cx="3690937"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494F967-74AC-42ED-A1F4-39347885A7E2}"/>
              </a:ext>
            </a:extLst>
          </p:cNvPr>
          <p:cNvSpPr>
            <a:spLocks noGrp="1"/>
          </p:cNvSpPr>
          <p:nvPr>
            <p:ph type="sldNum" sz="quarter" idx="12"/>
          </p:nvPr>
        </p:nvSpPr>
        <p:spPr/>
        <p:txBody>
          <a:bodyPr/>
          <a:lstStyle/>
          <a:p>
            <a:fld id="{24AD6FEA-6999-4451-803B-75786259855B}"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descr="ASL On-Site + Phone &amp; Video Interpreter Services &#10;">
            <a:extLst>
              <a:ext uri="{FF2B5EF4-FFF2-40B4-BE49-F238E27FC236}">
                <a16:creationId xmlns:a16="http://schemas.microsoft.com/office/drawing/2014/main" id="{AF2AC685-D9C0-4995-9BFB-D6B7D9F9B125}"/>
              </a:ext>
            </a:extLst>
          </p:cNvPr>
          <p:cNvSpPr/>
          <p:nvPr/>
        </p:nvSpPr>
        <p:spPr>
          <a:xfrm>
            <a:off x="1524000" y="71438"/>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65541" name="Title 1" descr="ASL On-Site + Phone &amp; Video Interpreter Services &#10;">
            <a:extLst>
              <a:ext uri="{FF2B5EF4-FFF2-40B4-BE49-F238E27FC236}">
                <a16:creationId xmlns:a16="http://schemas.microsoft.com/office/drawing/2014/main" id="{A03CC6CA-1A07-416B-AB0B-29521B460C5E}"/>
              </a:ext>
            </a:extLst>
          </p:cNvPr>
          <p:cNvSpPr txBox="1">
            <a:spLocks noGrp="1"/>
          </p:cNvSpPr>
          <p:nvPr>
            <p:ph type="title" idx="4294967295"/>
          </p:nvPr>
        </p:nvSpPr>
        <p:spPr bwMode="auto">
          <a:xfrm>
            <a:off x="1752600" y="160338"/>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ASL On-Site + Phone &amp; Video Interpreter Services </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65539" name="Picture 2" descr="ASL interpreter and physicin speaking to patient photo ">
            <a:extLst>
              <a:ext uri="{FF2B5EF4-FFF2-40B4-BE49-F238E27FC236}">
                <a16:creationId xmlns:a16="http://schemas.microsoft.com/office/drawing/2014/main" id="{B3F4DBD4-5C6C-42FE-A6E2-F1B2DAA78E6E}"/>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85114" y="1352550"/>
            <a:ext cx="3690938"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8" name="Picture 5" descr="three picture graphic -ASL On-Site + Phone &amp; Video Interpreter Services &#10;">
            <a:extLst>
              <a:ext uri="{FF2B5EF4-FFF2-40B4-BE49-F238E27FC236}">
                <a16:creationId xmlns:a16="http://schemas.microsoft.com/office/drawing/2014/main" id="{2B495C0C-8E43-4875-B621-7892452C7249}"/>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1752600" y="3559175"/>
            <a:ext cx="9144000" cy="302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3EF0C96-96F6-4394-AB9D-5184D796792A}"/>
              </a:ext>
            </a:extLst>
          </p:cNvPr>
          <p:cNvSpPr>
            <a:spLocks noGrp="1"/>
          </p:cNvSpPr>
          <p:nvPr>
            <p:ph type="sldNum" sz="quarter" idx="12"/>
          </p:nvPr>
        </p:nvSpPr>
        <p:spPr/>
        <p:txBody>
          <a:bodyPr/>
          <a:lstStyle/>
          <a:p>
            <a:fld id="{24AD6FEA-6999-4451-803B-75786259855B}" type="slidenum">
              <a:rPr lang="en-US" altLang="en-US" smtClean="0"/>
              <a:pPr/>
              <a:t>68</a:t>
            </a:fld>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descr="Solutioning&#10;">
            <a:extLst>
              <a:ext uri="{FF2B5EF4-FFF2-40B4-BE49-F238E27FC236}">
                <a16:creationId xmlns:a16="http://schemas.microsoft.com/office/drawing/2014/main" id="{9EF3B2F2-2E67-4815-82A4-9AF2A506417F}"/>
              </a:ext>
            </a:extLst>
          </p:cNvPr>
          <p:cNvSpPr/>
          <p:nvPr/>
        </p:nvSpPr>
        <p:spPr>
          <a:xfrm>
            <a:off x="1524000" y="92075"/>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67594" name="Title 1">
            <a:extLst>
              <a:ext uri="{FF2B5EF4-FFF2-40B4-BE49-F238E27FC236}">
                <a16:creationId xmlns:a16="http://schemas.microsoft.com/office/drawing/2014/main" id="{54E0DB2F-17FB-4955-BD79-78E2D263C9BD}"/>
              </a:ext>
            </a:extLst>
          </p:cNvPr>
          <p:cNvSpPr txBox="1">
            <a:spLocks noGrp="1"/>
          </p:cNvSpPr>
          <p:nvPr>
            <p:ph type="title" idx="4294967295"/>
          </p:nvPr>
        </p:nvSpPr>
        <p:spPr bwMode="auto">
          <a:xfrm>
            <a:off x="1752600" y="203200"/>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Solutioning</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3" name="Picture 2" descr="Photo examples of protruding objects in circulation paths">
            <a:extLst>
              <a:ext uri="{FF2B5EF4-FFF2-40B4-BE49-F238E27FC236}">
                <a16:creationId xmlns:a16="http://schemas.microsoft.com/office/drawing/2014/main" id="{7C4F61C3-48CD-4D47-BAAA-DB3449753177}"/>
              </a:ext>
            </a:extLst>
          </p:cNvPr>
          <p:cNvPicPr>
            <a:picLocks noChangeAspect="1"/>
          </p:cNvPicPr>
          <p:nvPr/>
        </p:nvPicPr>
        <p:blipFill>
          <a:blip r:embed="rId3"/>
          <a:stretch>
            <a:fillRect/>
          </a:stretch>
        </p:blipFill>
        <p:spPr>
          <a:xfrm>
            <a:off x="2276060" y="1116655"/>
            <a:ext cx="7444409" cy="5459890"/>
          </a:xfrm>
          <a:prstGeom prst="rect">
            <a:avLst/>
          </a:prstGeom>
        </p:spPr>
      </p:pic>
      <p:sp>
        <p:nvSpPr>
          <p:cNvPr id="4" name="Slide Number Placeholder 3">
            <a:extLst>
              <a:ext uri="{FF2B5EF4-FFF2-40B4-BE49-F238E27FC236}">
                <a16:creationId xmlns:a16="http://schemas.microsoft.com/office/drawing/2014/main" id="{B4E7D5E9-BC4B-4B9D-AAC6-0868D5974FB4}"/>
              </a:ext>
            </a:extLst>
          </p:cNvPr>
          <p:cNvSpPr>
            <a:spLocks noGrp="1"/>
          </p:cNvSpPr>
          <p:nvPr>
            <p:ph type="sldNum" sz="quarter" idx="12"/>
          </p:nvPr>
        </p:nvSpPr>
        <p:spPr/>
        <p:txBody>
          <a:bodyPr/>
          <a:lstStyle/>
          <a:p>
            <a:fld id="{24AD6FEA-6999-4451-803B-75786259855B}" type="slidenum">
              <a:rPr lang="en-US" altLang="en-US" smtClean="0"/>
              <a:pPr/>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EC34-3B2C-46B6-8730-B7F9226498B3}"/>
              </a:ext>
            </a:extLst>
          </p:cNvPr>
          <p:cNvSpPr>
            <a:spLocks noGrp="1"/>
          </p:cNvSpPr>
          <p:nvPr>
            <p:ph type="title"/>
          </p:nvPr>
        </p:nvSpPr>
        <p:spPr>
          <a:xfrm>
            <a:off x="171046" y="236909"/>
            <a:ext cx="3932237" cy="1600200"/>
          </a:xfrm>
        </p:spPr>
        <p:txBody>
          <a:bodyPr>
            <a:noAutofit/>
          </a:bodyPr>
          <a:lstStyle/>
          <a:p>
            <a:pPr algn="ctr"/>
            <a:r>
              <a:rPr lang="en-US" sz="3600"/>
              <a:t>Standards do not cover:</a:t>
            </a:r>
          </a:p>
        </p:txBody>
      </p:sp>
      <p:sp>
        <p:nvSpPr>
          <p:cNvPr id="3" name="Text Placeholder 2">
            <a:extLst>
              <a:ext uri="{FF2B5EF4-FFF2-40B4-BE49-F238E27FC236}">
                <a16:creationId xmlns:a16="http://schemas.microsoft.com/office/drawing/2014/main" id="{0C2B6D92-D82B-4D79-AFA5-99A9B66A567E}"/>
              </a:ext>
            </a:extLst>
          </p:cNvPr>
          <p:cNvSpPr>
            <a:spLocks noGrp="1"/>
          </p:cNvSpPr>
          <p:nvPr>
            <p:ph type="body" sz="half" idx="2"/>
          </p:nvPr>
        </p:nvSpPr>
        <p:spPr>
          <a:xfrm>
            <a:off x="171047" y="2057400"/>
            <a:ext cx="3932237" cy="4563691"/>
          </a:xfrm>
        </p:spPr>
        <p:txBody>
          <a:bodyPr vert="horz" lIns="91440" tIns="45720" rIns="91440" bIns="45720" rtlCol="0" anchor="t">
            <a:normAutofit/>
          </a:bodyPr>
          <a:lstStyle/>
          <a:p>
            <a:pPr marL="285750" indent="-285750">
              <a:buFont typeface="Arial"/>
              <a:buChar char="•"/>
            </a:pPr>
            <a:r>
              <a:rPr lang="en-US" sz="2400">
                <a:cs typeface="Calibri"/>
              </a:rPr>
              <a:t>Personal devices</a:t>
            </a:r>
            <a:endParaRPr lang="en-US" sz="2400">
              <a:ea typeface="+mn-lt"/>
              <a:cs typeface="+mn-lt"/>
            </a:endParaRPr>
          </a:p>
          <a:p>
            <a:pPr marL="742950" lvl="1" indent="-285750">
              <a:buFont typeface="Arial"/>
              <a:buChar char="•"/>
            </a:pPr>
            <a:r>
              <a:rPr lang="en-US" sz="2000">
                <a:solidFill>
                  <a:schemeClr val="bg1"/>
                </a:solidFill>
                <a:cs typeface="Calibri"/>
              </a:rPr>
              <a:t>Blood glucose monitors</a:t>
            </a:r>
            <a:endParaRPr lang="en-US" sz="2000">
              <a:solidFill>
                <a:schemeClr val="bg1"/>
              </a:solidFill>
              <a:ea typeface="+mn-lt"/>
              <a:cs typeface="+mn-lt"/>
            </a:endParaRPr>
          </a:p>
          <a:p>
            <a:pPr marL="742950" lvl="1" indent="-285750">
              <a:buFont typeface="Arial"/>
              <a:buChar char="•"/>
            </a:pPr>
            <a:endParaRPr lang="en-US" sz="2000">
              <a:solidFill>
                <a:schemeClr val="bg1"/>
              </a:solidFill>
              <a:ea typeface="+mn-lt"/>
              <a:cs typeface="+mn-lt"/>
            </a:endParaRPr>
          </a:p>
          <a:p>
            <a:pPr marL="285750" indent="-285750">
              <a:buFont typeface="Arial"/>
              <a:buChar char="•"/>
            </a:pPr>
            <a:r>
              <a:rPr lang="en-US" sz="2400">
                <a:cs typeface="Calibri"/>
              </a:rPr>
              <a:t>Positioning aids</a:t>
            </a:r>
            <a:endParaRPr lang="en-US" sz="2400">
              <a:ea typeface="+mn-lt"/>
              <a:cs typeface="+mn-lt"/>
            </a:endParaRPr>
          </a:p>
          <a:p>
            <a:pPr marL="742950" lvl="1" indent="-285750">
              <a:buFont typeface="Arial"/>
              <a:buChar char="•"/>
            </a:pPr>
            <a:r>
              <a:rPr lang="en-US" sz="2000">
                <a:solidFill>
                  <a:schemeClr val="bg1"/>
                </a:solidFill>
                <a:cs typeface="Calibri"/>
              </a:rPr>
              <a:t>Wedges</a:t>
            </a:r>
            <a:endParaRPr lang="en-US" sz="2000">
              <a:solidFill>
                <a:schemeClr val="bg1"/>
              </a:solidFill>
              <a:ea typeface="+mn-lt"/>
              <a:cs typeface="+mn-lt"/>
            </a:endParaRPr>
          </a:p>
          <a:p>
            <a:pPr marL="742950" lvl="1" indent="-285750">
              <a:buFont typeface="Arial"/>
              <a:buChar char="•"/>
            </a:pPr>
            <a:endParaRPr lang="en-US" sz="2000">
              <a:solidFill>
                <a:schemeClr val="bg1"/>
              </a:solidFill>
              <a:ea typeface="+mn-lt"/>
              <a:cs typeface="+mn-lt"/>
            </a:endParaRPr>
          </a:p>
          <a:p>
            <a:pPr marL="285750" indent="-285750">
              <a:buFont typeface="Arial"/>
              <a:buChar char="•"/>
            </a:pPr>
            <a:r>
              <a:rPr lang="en-US" sz="2400">
                <a:cs typeface="Calibri"/>
              </a:rPr>
              <a:t>Surgical and medical instruments</a:t>
            </a:r>
            <a:endParaRPr lang="en-US" sz="2400">
              <a:ea typeface="+mn-lt"/>
              <a:cs typeface="+mn-lt"/>
            </a:endParaRPr>
          </a:p>
          <a:p>
            <a:pPr marL="742950" lvl="1" indent="-285750">
              <a:buFont typeface="Arial"/>
              <a:buChar char="•"/>
            </a:pPr>
            <a:r>
              <a:rPr lang="en-US" sz="2000">
                <a:solidFill>
                  <a:schemeClr val="bg1"/>
                </a:solidFill>
                <a:cs typeface="Calibri"/>
              </a:rPr>
              <a:t>Stethoscopes</a:t>
            </a:r>
            <a:endParaRPr lang="en-US" sz="2000">
              <a:solidFill>
                <a:schemeClr val="bg1"/>
              </a:solidFill>
              <a:ea typeface="+mn-lt"/>
              <a:cs typeface="+mn-lt"/>
            </a:endParaRPr>
          </a:p>
          <a:p>
            <a:pPr marL="742950" lvl="1" indent="-285750">
              <a:buFont typeface="Arial"/>
              <a:buChar char="•"/>
            </a:pPr>
            <a:r>
              <a:rPr lang="en-US" sz="2000">
                <a:solidFill>
                  <a:schemeClr val="bg1"/>
                </a:solidFill>
                <a:cs typeface="Calibri"/>
              </a:rPr>
              <a:t>Forceps, scalpels</a:t>
            </a:r>
            <a:endParaRPr lang="en-US" sz="2000">
              <a:solidFill>
                <a:schemeClr val="bg1"/>
              </a:solidFill>
            </a:endParaRPr>
          </a:p>
        </p:txBody>
      </p:sp>
      <p:pic>
        <p:nvPicPr>
          <p:cNvPr id="10" name="Content Placeholder 8" descr="Picture of blood glucose monitor">
            <a:extLst>
              <a:ext uri="{FF2B5EF4-FFF2-40B4-BE49-F238E27FC236}">
                <a16:creationId xmlns:a16="http://schemas.microsoft.com/office/drawing/2014/main" id="{CE816FA9-D134-4E88-82C3-F51768CE1D8B}"/>
              </a:ext>
            </a:extLst>
          </p:cNvPr>
          <p:cNvPicPr>
            <a:picLocks noGrp="1" noChangeAspect="1"/>
          </p:cNvPicPr>
          <p:nvPr>
            <p:ph type="pic" idx="4294967295"/>
          </p:nvPr>
        </p:nvPicPr>
        <p:blipFill rotWithShape="1">
          <a:blip r:embed="rId2" cstate="email">
            <a:extLst>
              <a:ext uri="{28A0092B-C50C-407E-A947-70E740481C1C}">
                <a14:useLocalDpi xmlns:a14="http://schemas.microsoft.com/office/drawing/2010/main"/>
              </a:ext>
            </a:extLst>
          </a:blip>
          <a:srcRect/>
          <a:stretch/>
        </p:blipFill>
        <p:spPr>
          <a:xfrm>
            <a:off x="4874594" y="198973"/>
            <a:ext cx="2824575" cy="376373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1" name="Content Placeholder 10" descr="Picture of woman lying in the supine position on a dexscan machine">
            <a:extLst>
              <a:ext uri="{FF2B5EF4-FFF2-40B4-BE49-F238E27FC236}">
                <a16:creationId xmlns:a16="http://schemas.microsoft.com/office/drawing/2014/main" id="{74F540BB-8F78-48E7-ADA7-901B2A2C420E}"/>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7939468" y="2733911"/>
            <a:ext cx="3889585" cy="362133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F5A42BD4-D5A4-4188-84ED-BD24349071A9}"/>
              </a:ext>
            </a:extLst>
          </p:cNvPr>
          <p:cNvSpPr>
            <a:spLocks noGrp="1"/>
          </p:cNvSpPr>
          <p:nvPr>
            <p:ph type="sldNum" sz="quarter" idx="12"/>
          </p:nvPr>
        </p:nvSpPr>
        <p:spPr/>
        <p:txBody>
          <a:bodyPr/>
          <a:lstStyle/>
          <a:p>
            <a:fld id="{ACE203BA-D97E-4452-8126-3C27CACD36C8}" type="slidenum">
              <a:rPr lang="en-US" smtClean="0"/>
              <a:t>7</a:t>
            </a:fld>
            <a:endParaRPr lang="en-US"/>
          </a:p>
        </p:txBody>
      </p:sp>
    </p:spTree>
    <p:extLst>
      <p:ext uri="{BB962C8B-B14F-4D97-AF65-F5344CB8AC3E}">
        <p14:creationId xmlns:p14="http://schemas.microsoft.com/office/powerpoint/2010/main" val="14334454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descr="Solutioning&#10;">
            <a:extLst>
              <a:ext uri="{FF2B5EF4-FFF2-40B4-BE49-F238E27FC236}">
                <a16:creationId xmlns:a16="http://schemas.microsoft.com/office/drawing/2014/main" id="{81244E10-E117-4DE9-8C1F-8667837EE45B}"/>
              </a:ext>
            </a:extLst>
          </p:cNvPr>
          <p:cNvSpPr/>
          <p:nvPr/>
        </p:nvSpPr>
        <p:spPr>
          <a:xfrm>
            <a:off x="1524000" y="92075"/>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69652" name="Title 1">
            <a:extLst>
              <a:ext uri="{FF2B5EF4-FFF2-40B4-BE49-F238E27FC236}">
                <a16:creationId xmlns:a16="http://schemas.microsoft.com/office/drawing/2014/main" id="{82299FF8-B0EE-42E8-8204-E3B213FFAF6F}"/>
              </a:ext>
            </a:extLst>
          </p:cNvPr>
          <p:cNvSpPr txBox="1">
            <a:spLocks noGrp="1"/>
          </p:cNvSpPr>
          <p:nvPr>
            <p:ph type="title" idx="4294967295"/>
          </p:nvPr>
        </p:nvSpPr>
        <p:spPr bwMode="auto">
          <a:xfrm>
            <a:off x="1752600" y="203200"/>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Solutioning</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3" name="Picture 2" descr="photo of solutioning where elements and furniture are placed in a patient bedroom">
            <a:extLst>
              <a:ext uri="{FF2B5EF4-FFF2-40B4-BE49-F238E27FC236}">
                <a16:creationId xmlns:a16="http://schemas.microsoft.com/office/drawing/2014/main" id="{3E28A544-C0C8-4BC3-88E1-F2556A4C1DF5}"/>
              </a:ext>
            </a:extLst>
          </p:cNvPr>
          <p:cNvPicPr>
            <a:picLocks noChangeAspect="1"/>
          </p:cNvPicPr>
          <p:nvPr/>
        </p:nvPicPr>
        <p:blipFill>
          <a:blip r:embed="rId3"/>
          <a:stretch>
            <a:fillRect/>
          </a:stretch>
        </p:blipFill>
        <p:spPr>
          <a:xfrm>
            <a:off x="1860550" y="816276"/>
            <a:ext cx="7810224" cy="5708322"/>
          </a:xfrm>
          <a:prstGeom prst="rect">
            <a:avLst/>
          </a:prstGeom>
        </p:spPr>
      </p:pic>
      <p:sp>
        <p:nvSpPr>
          <p:cNvPr id="30" name="TextBox 29" descr="Furniture / Equipment:  &#10;&#10;Create a ‘Home Base’ for all furniture and equipment that does not intrude on any required accessible routes, turning circles or other clearances&#10;">
            <a:extLst>
              <a:ext uri="{FF2B5EF4-FFF2-40B4-BE49-F238E27FC236}">
                <a16:creationId xmlns:a16="http://schemas.microsoft.com/office/drawing/2014/main" id="{DF787333-19B6-4D2E-B701-D36B4F06307D}"/>
              </a:ext>
            </a:extLst>
          </p:cNvPr>
          <p:cNvSpPr txBox="1"/>
          <p:nvPr/>
        </p:nvSpPr>
        <p:spPr>
          <a:xfrm>
            <a:off x="7297683" y="4296206"/>
            <a:ext cx="3860800" cy="1758950"/>
          </a:xfrm>
          <a:prstGeom prst="rect">
            <a:avLst/>
          </a:prstGeom>
          <a:solidFill>
            <a:schemeClr val="bg1"/>
          </a:solidFill>
          <a:ln w="19050">
            <a:solidFill>
              <a:schemeClr val="tx1"/>
            </a:solidFill>
          </a:ln>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Furniture / Equipment: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t>Create a ‘Home Base’ for all furniture and equipment that does not intrude on any required accessible routes, turning circles or other clearances</a:t>
            </a:r>
          </a:p>
        </p:txBody>
      </p:sp>
      <p:sp>
        <p:nvSpPr>
          <p:cNvPr id="4" name="Slide Number Placeholder 3">
            <a:extLst>
              <a:ext uri="{FF2B5EF4-FFF2-40B4-BE49-F238E27FC236}">
                <a16:creationId xmlns:a16="http://schemas.microsoft.com/office/drawing/2014/main" id="{E827C20B-D3CF-435A-8FE6-A7E62C309FF5}"/>
              </a:ext>
            </a:extLst>
          </p:cNvPr>
          <p:cNvSpPr>
            <a:spLocks noGrp="1"/>
          </p:cNvSpPr>
          <p:nvPr>
            <p:ph type="sldNum" sz="quarter" idx="12"/>
          </p:nvPr>
        </p:nvSpPr>
        <p:spPr/>
        <p:txBody>
          <a:bodyPr/>
          <a:lstStyle/>
          <a:p>
            <a:fld id="{24AD6FEA-6999-4451-803B-75786259855B}" type="slidenum">
              <a:rPr lang="en-US" altLang="en-US" smtClean="0"/>
              <a:pPr/>
              <a:t>70</a:t>
            </a:fld>
            <a:endParaRPr lang="en-US"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descr="Solutioning&#10;">
            <a:extLst>
              <a:ext uri="{FF2B5EF4-FFF2-40B4-BE49-F238E27FC236}">
                <a16:creationId xmlns:a16="http://schemas.microsoft.com/office/drawing/2014/main" id="{0ADD8AB6-FFBB-41D9-84AF-CF2137CD830E}"/>
              </a:ext>
            </a:extLst>
          </p:cNvPr>
          <p:cNvSpPr/>
          <p:nvPr/>
        </p:nvSpPr>
        <p:spPr>
          <a:xfrm>
            <a:off x="1524000" y="92075"/>
            <a:ext cx="9144000" cy="727075"/>
          </a:xfrm>
          <a:prstGeom prst="rect">
            <a:avLst/>
          </a:prstGeom>
          <a:solidFill>
            <a:srgbClr val="6A6A6A"/>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C0C0C0"/>
              </a:highlight>
              <a:uLnTx/>
              <a:uFillTx/>
              <a:latin typeface="Calibri"/>
              <a:ea typeface="+mn-ea"/>
              <a:cs typeface="+mn-cs"/>
            </a:endParaRPr>
          </a:p>
        </p:txBody>
      </p:sp>
      <p:sp>
        <p:nvSpPr>
          <p:cNvPr id="71689" name="Title 1">
            <a:extLst>
              <a:ext uri="{FF2B5EF4-FFF2-40B4-BE49-F238E27FC236}">
                <a16:creationId xmlns:a16="http://schemas.microsoft.com/office/drawing/2014/main" id="{F1340123-6E99-4067-81A0-1E2415D1E497}"/>
              </a:ext>
            </a:extLst>
          </p:cNvPr>
          <p:cNvSpPr txBox="1">
            <a:spLocks noGrp="1"/>
          </p:cNvSpPr>
          <p:nvPr>
            <p:ph type="title" idx="4294967295"/>
          </p:nvPr>
        </p:nvSpPr>
        <p:spPr bwMode="auto">
          <a:xfrm>
            <a:off x="1752600" y="203200"/>
            <a:ext cx="8763000" cy="685800"/>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entury Gothic" panose="020B0502020202020204" pitchFamily="34" charset="0"/>
                <a:ea typeface="+mn-ea"/>
                <a:cs typeface="Arial" panose="020B0604020202020204" pitchFamily="34" charset="0"/>
              </a:rPr>
              <a:t>Solutioning</a:t>
            </a:r>
            <a:endParaRPr kumimoji="0" lang="en-US" alt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Arial" panose="020B0604020202020204" pitchFamily="34" charset="0"/>
            </a:endParaRPr>
          </a:p>
        </p:txBody>
      </p:sp>
      <p:pic>
        <p:nvPicPr>
          <p:cNvPr id="4" name="Picture 3" descr="solutioning photo proving examples of removing clutter, the placement of elements and features">
            <a:extLst>
              <a:ext uri="{FF2B5EF4-FFF2-40B4-BE49-F238E27FC236}">
                <a16:creationId xmlns:a16="http://schemas.microsoft.com/office/drawing/2014/main" id="{257C1CCF-A287-417E-9F1F-A4339FA660E9}"/>
              </a:ext>
            </a:extLst>
          </p:cNvPr>
          <p:cNvPicPr>
            <a:picLocks noChangeAspect="1"/>
          </p:cNvPicPr>
          <p:nvPr/>
        </p:nvPicPr>
        <p:blipFill>
          <a:blip r:embed="rId3"/>
          <a:stretch>
            <a:fillRect/>
          </a:stretch>
        </p:blipFill>
        <p:spPr>
          <a:xfrm>
            <a:off x="1924878" y="956641"/>
            <a:ext cx="8743122" cy="5751790"/>
          </a:xfrm>
          <a:prstGeom prst="rect">
            <a:avLst/>
          </a:prstGeom>
        </p:spPr>
      </p:pic>
      <p:sp>
        <p:nvSpPr>
          <p:cNvPr id="5" name="Slide Number Placeholder 4">
            <a:extLst>
              <a:ext uri="{FF2B5EF4-FFF2-40B4-BE49-F238E27FC236}">
                <a16:creationId xmlns:a16="http://schemas.microsoft.com/office/drawing/2014/main" id="{38A25CA5-E167-4F6F-AB87-D56F87968333}"/>
              </a:ext>
            </a:extLst>
          </p:cNvPr>
          <p:cNvSpPr>
            <a:spLocks noGrp="1"/>
          </p:cNvSpPr>
          <p:nvPr>
            <p:ph type="sldNum" sz="quarter" idx="12"/>
          </p:nvPr>
        </p:nvSpPr>
        <p:spPr/>
        <p:txBody>
          <a:bodyPr/>
          <a:lstStyle/>
          <a:p>
            <a:fld id="{24AD6FEA-6999-4451-803B-75786259855B}" type="slidenum">
              <a:rPr lang="en-US" altLang="en-US" smtClean="0"/>
              <a:pPr/>
              <a:t>71</a:t>
            </a:fld>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normAutofit/>
          </a:bodyPr>
          <a:lstStyle/>
          <a:p>
            <a:r>
              <a:rPr lang="en-US">
                <a:solidFill>
                  <a:srgbClr val="002060"/>
                </a:solidFill>
              </a:rPr>
              <a:t>QUESTIONS?</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4000" b="1" i="0" u="none" strike="noStrike" kern="1200" cap="none" spc="0" normalizeH="0" baseline="0" noProof="0">
                <a:ln>
                  <a:noFill/>
                </a:ln>
                <a:solidFill>
                  <a:srgbClr val="C2DFFD">
                    <a:lumMod val="25000"/>
                  </a:srgbClr>
                </a:solidFill>
                <a:effectLst/>
                <a:uLnTx/>
                <a:uFillTx/>
                <a:latin typeface="Calibri" panose="020F0502020204030204"/>
                <a:ea typeface="+mn-ea"/>
                <a:cs typeface="Times New Roman" panose="02020603050405020304" pitchFamily="18" charset="0"/>
              </a:rPr>
              <a:t>You may type and submit questions in the Q&amp;A Area</a:t>
            </a:r>
          </a:p>
        </p:txBody>
      </p:sp>
      <p:sp>
        <p:nvSpPr>
          <p:cNvPr id="2" name="Slide Number Placeholder 1">
            <a:extLst>
              <a:ext uri="{FF2B5EF4-FFF2-40B4-BE49-F238E27FC236}">
                <a16:creationId xmlns:a16="http://schemas.microsoft.com/office/drawing/2014/main" id="{E74263B9-C1FF-4500-8B0D-631EDB2D19DF}"/>
              </a:ext>
            </a:extLst>
          </p:cNvPr>
          <p:cNvSpPr>
            <a:spLocks noGrp="1"/>
          </p:cNvSpPr>
          <p:nvPr>
            <p:ph type="sldNum" sz="quarter" idx="12"/>
          </p:nvPr>
        </p:nvSpPr>
        <p:spPr/>
        <p:txBody>
          <a:bodyPr/>
          <a:lstStyle/>
          <a:p>
            <a:fld id="{8DC63C13-3CB5-41DF-87A9-439A56BB01FD}" type="slidenum">
              <a:rPr lang="en-US" smtClean="0"/>
              <a:t>72</a:t>
            </a:fld>
            <a:endParaRPr lang="en-US"/>
          </a:p>
        </p:txBody>
      </p:sp>
    </p:spTree>
    <p:extLst>
      <p:ext uri="{BB962C8B-B14F-4D97-AF65-F5344CB8AC3E}">
        <p14:creationId xmlns:p14="http://schemas.microsoft.com/office/powerpoint/2010/main" val="1552920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E14DF-C4AD-496D-8D8B-D2F0C759CD0C}"/>
              </a:ext>
            </a:extLst>
          </p:cNvPr>
          <p:cNvSpPr>
            <a:spLocks noGrp="1"/>
          </p:cNvSpPr>
          <p:nvPr>
            <p:ph type="title"/>
          </p:nvPr>
        </p:nvSpPr>
        <p:spPr>
          <a:xfrm>
            <a:off x="7889461" y="1326531"/>
            <a:ext cx="3902764" cy="1600200"/>
          </a:xfrm>
        </p:spPr>
        <p:txBody>
          <a:bodyPr anchor="b">
            <a:normAutofit/>
          </a:bodyPr>
          <a:lstStyle/>
          <a:p>
            <a:r>
              <a:rPr lang="en-US" sz="3400"/>
              <a:t>Communication Access in Healthcare Environments</a:t>
            </a:r>
          </a:p>
        </p:txBody>
      </p:sp>
      <p:pic>
        <p:nvPicPr>
          <p:cNvPr id="9" name="Picture Placeholder 8" descr="Zainab Alkebsi&#10;Policy Counsel, NAD &#10;">
            <a:extLst>
              <a:ext uri="{FF2B5EF4-FFF2-40B4-BE49-F238E27FC236}">
                <a16:creationId xmlns:a16="http://schemas.microsoft.com/office/drawing/2014/main" id="{D6C32C95-2841-4B45-9FD5-74C3F22C926E}"/>
              </a:ext>
            </a:extLst>
          </p:cNvPr>
          <p:cNvPicPr>
            <a:picLocks noGrp="1" noChangeAspect="1"/>
          </p:cNvPicPr>
          <p:nvPr>
            <p:ph type="pic" idx="1"/>
          </p:nvPr>
        </p:nvPicPr>
        <p:blipFill rotWithShape="1">
          <a:blip r:embed="rId3" cstate="email">
            <a:extLst>
              <a:ext uri="{28A0092B-C50C-407E-A947-70E740481C1C}">
                <a14:useLocalDpi xmlns:a14="http://schemas.microsoft.com/office/drawing/2010/main"/>
              </a:ext>
            </a:extLst>
          </a:blip>
          <a:srcRect r="-1"/>
          <a:stretch/>
        </p:blipFill>
        <p:spPr>
          <a:xfrm>
            <a:off x="20" y="-86032"/>
            <a:ext cx="7444134" cy="7030064"/>
          </a:xfrm>
          <a:noFill/>
        </p:spPr>
      </p:pic>
      <p:sp>
        <p:nvSpPr>
          <p:cNvPr id="4" name="Text Placeholder 3">
            <a:extLst>
              <a:ext uri="{FF2B5EF4-FFF2-40B4-BE49-F238E27FC236}">
                <a16:creationId xmlns:a16="http://schemas.microsoft.com/office/drawing/2014/main" id="{4C222868-DEE8-4EBF-97ED-D38F789C8BD0}"/>
              </a:ext>
            </a:extLst>
          </p:cNvPr>
          <p:cNvSpPr>
            <a:spLocks noGrp="1"/>
          </p:cNvSpPr>
          <p:nvPr>
            <p:ph type="body" sz="half" idx="2"/>
          </p:nvPr>
        </p:nvSpPr>
        <p:spPr>
          <a:xfrm>
            <a:off x="7889461" y="3790008"/>
            <a:ext cx="3902764" cy="2439988"/>
          </a:xfrm>
        </p:spPr>
        <p:txBody>
          <a:bodyPr>
            <a:normAutofit/>
          </a:bodyPr>
          <a:lstStyle/>
          <a:p>
            <a:r>
              <a:rPr lang="en-US"/>
              <a:t>Zainab </a:t>
            </a:r>
            <a:r>
              <a:rPr lang="en-US" err="1"/>
              <a:t>Alkebsi</a:t>
            </a:r>
            <a:endParaRPr lang="en-US"/>
          </a:p>
          <a:p>
            <a:r>
              <a:rPr lang="en-US"/>
              <a:t>Policy Counsel, NAD </a:t>
            </a:r>
          </a:p>
        </p:txBody>
      </p:sp>
      <p:sp>
        <p:nvSpPr>
          <p:cNvPr id="5" name="Slide Number Placeholder 4">
            <a:extLst>
              <a:ext uri="{FF2B5EF4-FFF2-40B4-BE49-F238E27FC236}">
                <a16:creationId xmlns:a16="http://schemas.microsoft.com/office/drawing/2014/main" id="{A8057548-16CF-4D47-8DD6-25CBE5668306}"/>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EFE6D0DB-7C1D-4495-94DC-5D212A17A7E3}" type="slidenum">
              <a:rPr kumimoji="0" lang="en-US"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73</a:t>
            </a:fld>
            <a:endParaRPr kumimoji="0" lang="en-US"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326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7EE30-7E67-E348-AD6B-3CAA09A8173A}"/>
              </a:ext>
            </a:extLst>
          </p:cNvPr>
          <p:cNvSpPr>
            <a:spLocks noGrp="1"/>
          </p:cNvSpPr>
          <p:nvPr>
            <p:ph type="title"/>
          </p:nvPr>
        </p:nvSpPr>
        <p:spPr/>
        <p:txBody>
          <a:bodyPr/>
          <a:lstStyle/>
          <a:p>
            <a:r>
              <a:rPr lang="en-US"/>
              <a:t>Inequity in Access to Medical Facilities</a:t>
            </a:r>
          </a:p>
        </p:txBody>
      </p:sp>
      <p:sp>
        <p:nvSpPr>
          <p:cNvPr id="3" name="Content Placeholder 2">
            <a:extLst>
              <a:ext uri="{FF2B5EF4-FFF2-40B4-BE49-F238E27FC236}">
                <a16:creationId xmlns:a16="http://schemas.microsoft.com/office/drawing/2014/main" id="{8CC9B865-6501-804C-A71D-432CFA768373}"/>
              </a:ext>
            </a:extLst>
          </p:cNvPr>
          <p:cNvSpPr>
            <a:spLocks noGrp="1"/>
          </p:cNvSpPr>
          <p:nvPr>
            <p:ph idx="1"/>
          </p:nvPr>
        </p:nvSpPr>
        <p:spPr/>
        <p:txBody>
          <a:bodyPr vert="horz" lIns="91440" tIns="45720" rIns="91440" bIns="45720" rtlCol="0" anchor="t">
            <a:normAutofit/>
          </a:bodyPr>
          <a:lstStyle/>
          <a:p>
            <a:endParaRPr lang="en-US"/>
          </a:p>
          <a:p>
            <a:r>
              <a:rPr lang="en-US"/>
              <a:t> Failures to provide communication access:</a:t>
            </a:r>
            <a:endParaRPr lang="en-US">
              <a:cs typeface="Calibri"/>
            </a:endParaRPr>
          </a:p>
          <a:p>
            <a:endParaRPr lang="en-US"/>
          </a:p>
          <a:p>
            <a:pPr lvl="1"/>
            <a:r>
              <a:rPr lang="en-US"/>
              <a:t> Frequent refusals to provide auxiliary aids and services</a:t>
            </a:r>
            <a:endParaRPr lang="en-US">
              <a:cs typeface="Calibri"/>
            </a:endParaRPr>
          </a:p>
          <a:p>
            <a:pPr lvl="1"/>
            <a:r>
              <a:rPr lang="en-US"/>
              <a:t> Inappropriate claims of undue burden </a:t>
            </a:r>
            <a:endParaRPr lang="en-US">
              <a:cs typeface="Calibri"/>
            </a:endParaRPr>
          </a:p>
          <a:p>
            <a:pPr lvl="1"/>
            <a:r>
              <a:rPr lang="en-US"/>
              <a:t> Overreliance on VRI </a:t>
            </a:r>
            <a:endParaRPr lang="en-US">
              <a:cs typeface="Calibri"/>
            </a:endParaRPr>
          </a:p>
          <a:p>
            <a:pPr lvl="1"/>
            <a:r>
              <a:rPr lang="en-US"/>
              <a:t> Failure to vet quality of auxiliary aids and services </a:t>
            </a:r>
          </a:p>
          <a:p>
            <a:pPr lvl="2"/>
            <a:endParaRPr lang="en-US"/>
          </a:p>
          <a:p>
            <a:pPr lvl="2"/>
            <a:endParaRPr lang="en-US"/>
          </a:p>
        </p:txBody>
      </p:sp>
    </p:spTree>
    <p:extLst>
      <p:ext uri="{BB962C8B-B14F-4D97-AF65-F5344CB8AC3E}">
        <p14:creationId xmlns:p14="http://schemas.microsoft.com/office/powerpoint/2010/main" val="2247171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09AD-143E-8347-B05D-2051DAD89C66}"/>
              </a:ext>
            </a:extLst>
          </p:cNvPr>
          <p:cNvSpPr>
            <a:spLocks noGrp="1"/>
          </p:cNvSpPr>
          <p:nvPr>
            <p:ph type="title"/>
          </p:nvPr>
        </p:nvSpPr>
        <p:spPr/>
        <p:txBody>
          <a:bodyPr/>
          <a:lstStyle/>
          <a:p>
            <a:r>
              <a:rPr lang="en-US"/>
              <a:t>Explosion of and Overreliance on VRI</a:t>
            </a:r>
          </a:p>
        </p:txBody>
      </p:sp>
      <p:sp>
        <p:nvSpPr>
          <p:cNvPr id="3" name="Content Placeholder 2">
            <a:extLst>
              <a:ext uri="{FF2B5EF4-FFF2-40B4-BE49-F238E27FC236}">
                <a16:creationId xmlns:a16="http://schemas.microsoft.com/office/drawing/2014/main" id="{7103160D-62D0-2941-8D3C-28FE9FE02D35}"/>
              </a:ext>
            </a:extLst>
          </p:cNvPr>
          <p:cNvSpPr>
            <a:spLocks noGrp="1"/>
          </p:cNvSpPr>
          <p:nvPr>
            <p:ph idx="1"/>
          </p:nvPr>
        </p:nvSpPr>
        <p:spPr/>
        <p:txBody>
          <a:bodyPr vert="horz" lIns="91440" tIns="45720" rIns="91440" bIns="45720" rtlCol="0" anchor="t">
            <a:normAutofit fontScale="77500" lnSpcReduction="20000"/>
          </a:bodyPr>
          <a:lstStyle/>
          <a:p>
            <a:r>
              <a:rPr lang="en-US"/>
              <a:t> Many medical facilities have stopped providing in-person interpreters and instead now only provide Video Remote Interpreting (VRI)</a:t>
            </a:r>
          </a:p>
          <a:p>
            <a:r>
              <a:rPr lang="en-US"/>
              <a:t> Limiting to one option = inappropriate</a:t>
            </a:r>
            <a:endParaRPr lang="en-US">
              <a:cs typeface="Calibri"/>
            </a:endParaRPr>
          </a:p>
          <a:p>
            <a:r>
              <a:rPr lang="en-US"/>
              <a:t> Many adverse situations where VRI was involved</a:t>
            </a:r>
            <a:endParaRPr lang="en-US">
              <a:cs typeface="Calibri"/>
            </a:endParaRPr>
          </a:p>
          <a:p>
            <a:r>
              <a:rPr lang="en-US"/>
              <a:t> VRI should be a last resort, not the sole option</a:t>
            </a:r>
            <a:endParaRPr lang="en-US">
              <a:cs typeface="Calibri"/>
            </a:endParaRPr>
          </a:p>
          <a:p>
            <a:r>
              <a:rPr lang="en-US"/>
              <a:t> Advantages of on-site interpreters over VRI:</a:t>
            </a:r>
            <a:endParaRPr lang="en-US">
              <a:cs typeface="Calibri"/>
            </a:endParaRPr>
          </a:p>
          <a:p>
            <a:pPr lvl="1"/>
            <a:r>
              <a:rPr lang="en-US"/>
              <a:t>More mobility</a:t>
            </a:r>
            <a:endParaRPr lang="en-US">
              <a:cs typeface="Calibri"/>
            </a:endParaRPr>
          </a:p>
          <a:p>
            <a:pPr lvl="1"/>
            <a:r>
              <a:rPr lang="en-US"/>
              <a:t>Greater access to visual and auditory cues in the room</a:t>
            </a:r>
            <a:endParaRPr lang="en-US">
              <a:cs typeface="Calibri"/>
            </a:endParaRPr>
          </a:p>
          <a:p>
            <a:pPr lvl="1"/>
            <a:r>
              <a:rPr lang="en-US"/>
              <a:t>No loss of connection due to malfunctions</a:t>
            </a:r>
            <a:endParaRPr lang="en-US">
              <a:cs typeface="Calibri"/>
            </a:endParaRPr>
          </a:p>
          <a:p>
            <a:r>
              <a:rPr lang="en-US">
                <a:solidFill>
                  <a:schemeClr val="tx2">
                    <a:lumMod val="60000"/>
                    <a:lumOff val="40000"/>
                  </a:schemeClr>
                </a:solidFill>
                <a:hlinkClick r:id="rId3">
                  <a:extLst>
                    <a:ext uri="{A12FA001-AC4F-418D-AE19-62706E023703}">
                      <ahyp:hlinkClr xmlns:ahyp="http://schemas.microsoft.com/office/drawing/2018/hyperlinkcolor" val="tx"/>
                    </a:ext>
                  </a:extLst>
                </a:hlinkClick>
              </a:rPr>
              <a:t> NAD Position Statement on VRI</a:t>
            </a:r>
            <a:endParaRPr lang="en-US">
              <a:solidFill>
                <a:schemeClr val="tx2">
                  <a:lumMod val="60000"/>
                  <a:lumOff val="40000"/>
                </a:schemeClr>
              </a:solidFill>
            </a:endParaRPr>
          </a:p>
          <a:p>
            <a:endParaRPr lang="en-US"/>
          </a:p>
          <a:p>
            <a:pPr lvl="1"/>
            <a:endParaRPr lang="en-US"/>
          </a:p>
          <a:p>
            <a:endParaRPr lang="en-US"/>
          </a:p>
          <a:p>
            <a:endParaRPr lang="en-US"/>
          </a:p>
        </p:txBody>
      </p:sp>
    </p:spTree>
    <p:extLst>
      <p:ext uri="{BB962C8B-B14F-4D97-AF65-F5344CB8AC3E}">
        <p14:creationId xmlns:p14="http://schemas.microsoft.com/office/powerpoint/2010/main" val="287855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AA3A-87B9-4543-804A-E8F4C47356A7}"/>
              </a:ext>
            </a:extLst>
          </p:cNvPr>
          <p:cNvSpPr>
            <a:spLocks noGrp="1"/>
          </p:cNvSpPr>
          <p:nvPr>
            <p:ph type="title"/>
          </p:nvPr>
        </p:nvSpPr>
        <p:spPr/>
        <p:txBody>
          <a:bodyPr/>
          <a:lstStyle/>
          <a:p>
            <a:r>
              <a:rPr lang="en-US"/>
              <a:t>Telehealth</a:t>
            </a:r>
          </a:p>
        </p:txBody>
      </p:sp>
      <p:sp>
        <p:nvSpPr>
          <p:cNvPr id="3" name="Content Placeholder 2">
            <a:extLst>
              <a:ext uri="{FF2B5EF4-FFF2-40B4-BE49-F238E27FC236}">
                <a16:creationId xmlns:a16="http://schemas.microsoft.com/office/drawing/2014/main" id="{648BFC10-7EF7-DE47-9094-AB822EF0FD64}"/>
              </a:ext>
            </a:extLst>
          </p:cNvPr>
          <p:cNvSpPr>
            <a:spLocks noGrp="1"/>
          </p:cNvSpPr>
          <p:nvPr>
            <p:ph idx="1"/>
          </p:nvPr>
        </p:nvSpPr>
        <p:spPr/>
        <p:txBody>
          <a:bodyPr vert="horz" lIns="91440" tIns="45720" rIns="91440" bIns="45720" rtlCol="0" anchor="t">
            <a:normAutofit fontScale="92500" lnSpcReduction="20000"/>
          </a:bodyPr>
          <a:lstStyle/>
          <a:p>
            <a:r>
              <a:rPr lang="en-US"/>
              <a:t> Lack of Accessibility Features on Telehealth Platforms</a:t>
            </a:r>
          </a:p>
          <a:p>
            <a:endParaRPr lang="en-US"/>
          </a:p>
          <a:p>
            <a:r>
              <a:rPr lang="en-US"/>
              <a:t> Relay workaround issues:</a:t>
            </a:r>
            <a:endParaRPr lang="en-US">
              <a:cs typeface="Calibri"/>
            </a:endParaRPr>
          </a:p>
          <a:p>
            <a:pPr lvl="1"/>
            <a:r>
              <a:rPr lang="en-US"/>
              <a:t> Two devices</a:t>
            </a:r>
            <a:endParaRPr lang="en-US">
              <a:cs typeface="Calibri"/>
            </a:endParaRPr>
          </a:p>
          <a:p>
            <a:pPr lvl="1"/>
            <a:r>
              <a:rPr lang="en-US"/>
              <a:t> Sufficient bandwidth to handle two simultaneous video calls</a:t>
            </a:r>
            <a:endParaRPr lang="en-US">
              <a:cs typeface="Calibri"/>
            </a:endParaRPr>
          </a:p>
          <a:p>
            <a:pPr lvl="1"/>
            <a:r>
              <a:rPr lang="en-US"/>
              <a:t> Split attention</a:t>
            </a:r>
            <a:endParaRPr lang="en-US">
              <a:cs typeface="Calibri"/>
            </a:endParaRPr>
          </a:p>
          <a:p>
            <a:pPr lvl="1"/>
            <a:r>
              <a:rPr lang="en-US"/>
              <a:t> Lack of context (interpreter/captioner is unable to see the main screen)</a:t>
            </a:r>
            <a:endParaRPr lang="en-US">
              <a:cs typeface="Calibri"/>
            </a:endParaRPr>
          </a:p>
          <a:p>
            <a:pPr lvl="1"/>
            <a:r>
              <a:rPr lang="en-US"/>
              <a:t> Quality issues</a:t>
            </a:r>
            <a:endParaRPr lang="en-US">
              <a:cs typeface="Calibri"/>
            </a:endParaRPr>
          </a:p>
          <a:p>
            <a:pPr lvl="1"/>
            <a:r>
              <a:rPr lang="en-US"/>
              <a:t> Same screen = vital</a:t>
            </a:r>
          </a:p>
        </p:txBody>
      </p:sp>
    </p:spTree>
    <p:extLst>
      <p:ext uri="{BB962C8B-B14F-4D97-AF65-F5344CB8AC3E}">
        <p14:creationId xmlns:p14="http://schemas.microsoft.com/office/powerpoint/2010/main" val="4278064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AA3A-87B9-4543-804A-E8F4C47356A7}"/>
              </a:ext>
            </a:extLst>
          </p:cNvPr>
          <p:cNvSpPr>
            <a:spLocks noGrp="1"/>
          </p:cNvSpPr>
          <p:nvPr>
            <p:ph type="title"/>
          </p:nvPr>
        </p:nvSpPr>
        <p:spPr/>
        <p:txBody>
          <a:bodyPr/>
          <a:lstStyle/>
          <a:p>
            <a:r>
              <a:rPr lang="en-US"/>
              <a:t>Impact of Inaccessible Telehealth</a:t>
            </a:r>
          </a:p>
        </p:txBody>
      </p:sp>
      <p:sp>
        <p:nvSpPr>
          <p:cNvPr id="3" name="Content Placeholder 2">
            <a:extLst>
              <a:ext uri="{FF2B5EF4-FFF2-40B4-BE49-F238E27FC236}">
                <a16:creationId xmlns:a16="http://schemas.microsoft.com/office/drawing/2014/main" id="{648BFC10-7EF7-DE47-9094-AB822EF0FD64}"/>
              </a:ext>
            </a:extLst>
          </p:cNvPr>
          <p:cNvSpPr>
            <a:spLocks noGrp="1"/>
          </p:cNvSpPr>
          <p:nvPr>
            <p:ph idx="1"/>
          </p:nvPr>
        </p:nvSpPr>
        <p:spPr/>
        <p:txBody>
          <a:bodyPr vert="horz" lIns="91440" tIns="45720" rIns="91440" bIns="45720" rtlCol="0" anchor="t">
            <a:normAutofit fontScale="92500" lnSpcReduction="10000"/>
          </a:bodyPr>
          <a:lstStyle/>
          <a:p>
            <a:r>
              <a:rPr lang="en-US"/>
              <a:t> Remote access – greater importance during pandemic</a:t>
            </a:r>
          </a:p>
          <a:p>
            <a:pPr lvl="1"/>
            <a:r>
              <a:rPr lang="en-US"/>
              <a:t> Ability to get care without exposure</a:t>
            </a:r>
            <a:endParaRPr lang="en-US">
              <a:cs typeface="Calibri"/>
            </a:endParaRPr>
          </a:p>
          <a:p>
            <a:pPr lvl="1"/>
            <a:endParaRPr lang="en-US"/>
          </a:p>
          <a:p>
            <a:r>
              <a:rPr lang="en-US"/>
              <a:t> Jeopardizes safety of DHOH community who are forced to go in person to overloaded hospitals full of patients, especially during current surge</a:t>
            </a:r>
            <a:endParaRPr lang="en-US">
              <a:cs typeface="Calibri"/>
            </a:endParaRPr>
          </a:p>
          <a:p>
            <a:endParaRPr lang="en-US"/>
          </a:p>
          <a:p>
            <a:r>
              <a:rPr lang="en-US"/>
              <a:t> Inaccessible telehealth is tantamount to denying medical care</a:t>
            </a:r>
            <a:endParaRPr lang="en-US">
              <a:cs typeface="Calibri"/>
            </a:endParaRPr>
          </a:p>
          <a:p>
            <a:endParaRPr lang="en-US"/>
          </a:p>
        </p:txBody>
      </p:sp>
    </p:spTree>
    <p:extLst>
      <p:ext uri="{BB962C8B-B14F-4D97-AF65-F5344CB8AC3E}">
        <p14:creationId xmlns:p14="http://schemas.microsoft.com/office/powerpoint/2010/main" val="23380754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5AA3A-87B9-4543-804A-E8F4C47356A7}"/>
              </a:ext>
            </a:extLst>
          </p:cNvPr>
          <p:cNvSpPr>
            <a:spLocks noGrp="1"/>
          </p:cNvSpPr>
          <p:nvPr>
            <p:ph type="title"/>
          </p:nvPr>
        </p:nvSpPr>
        <p:spPr/>
        <p:txBody>
          <a:bodyPr/>
          <a:lstStyle/>
          <a:p>
            <a:r>
              <a:rPr lang="en-US"/>
              <a:t>Telehealth Solutions</a:t>
            </a:r>
          </a:p>
        </p:txBody>
      </p:sp>
      <p:sp>
        <p:nvSpPr>
          <p:cNvPr id="3" name="Content Placeholder 2">
            <a:extLst>
              <a:ext uri="{FF2B5EF4-FFF2-40B4-BE49-F238E27FC236}">
                <a16:creationId xmlns:a16="http://schemas.microsoft.com/office/drawing/2014/main" id="{648BFC10-7EF7-DE47-9094-AB822EF0FD64}"/>
              </a:ext>
            </a:extLst>
          </p:cNvPr>
          <p:cNvSpPr>
            <a:spLocks noGrp="1"/>
          </p:cNvSpPr>
          <p:nvPr>
            <p:ph idx="1"/>
          </p:nvPr>
        </p:nvSpPr>
        <p:spPr/>
        <p:txBody>
          <a:bodyPr>
            <a:normAutofit fontScale="77500" lnSpcReduction="20000"/>
          </a:bodyPr>
          <a:lstStyle/>
          <a:p>
            <a:r>
              <a:rPr lang="en-US">
                <a:hlinkClick r:id="rId3"/>
              </a:rPr>
              <a:t>NAD Position Statement on Telehealth Access</a:t>
            </a:r>
            <a:r>
              <a:rPr lang="en-US"/>
              <a:t> – Provider Version</a:t>
            </a:r>
          </a:p>
          <a:p>
            <a:endParaRPr lang="en-US"/>
          </a:p>
          <a:p>
            <a:r>
              <a:rPr lang="en-US">
                <a:hlinkClick r:id="rId4"/>
              </a:rPr>
              <a:t>NAD Position Statement on Telehealth Access </a:t>
            </a:r>
            <a:r>
              <a:rPr lang="en-US"/>
              <a:t>– Consumer Version</a:t>
            </a:r>
          </a:p>
          <a:p>
            <a:pPr marL="0" indent="0">
              <a:buNone/>
            </a:pPr>
            <a:endParaRPr lang="en-US"/>
          </a:p>
          <a:p>
            <a:r>
              <a:rPr lang="en-US"/>
              <a:t>Build platforms designed with accessibility &amp; consult with DHOH</a:t>
            </a:r>
          </a:p>
          <a:p>
            <a:endParaRPr lang="en-US"/>
          </a:p>
          <a:p>
            <a:r>
              <a:rPr lang="en-US"/>
              <a:t>The NAD has urged the HHS to adopt strict standards for telehealth accessibility and VRI accessibility, and we encourage the Access Board to do the same</a:t>
            </a:r>
          </a:p>
        </p:txBody>
      </p:sp>
    </p:spTree>
    <p:extLst>
      <p:ext uri="{BB962C8B-B14F-4D97-AF65-F5344CB8AC3E}">
        <p14:creationId xmlns:p14="http://schemas.microsoft.com/office/powerpoint/2010/main" val="917083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4A2A-2695-3246-B7C2-30CA44EDC1CB}"/>
              </a:ext>
            </a:extLst>
          </p:cNvPr>
          <p:cNvSpPr>
            <a:spLocks noGrp="1"/>
          </p:cNvSpPr>
          <p:nvPr>
            <p:ph type="title"/>
          </p:nvPr>
        </p:nvSpPr>
        <p:spPr/>
        <p:txBody>
          <a:bodyPr>
            <a:normAutofit fontScale="90000"/>
          </a:bodyPr>
          <a:lstStyle/>
          <a:p>
            <a:r>
              <a:rPr lang="en-US"/>
              <a:t>Impact of Inequities in Medical Service Access</a:t>
            </a:r>
          </a:p>
        </p:txBody>
      </p:sp>
      <p:sp>
        <p:nvSpPr>
          <p:cNvPr id="3" name="Content Placeholder 2">
            <a:extLst>
              <a:ext uri="{FF2B5EF4-FFF2-40B4-BE49-F238E27FC236}">
                <a16:creationId xmlns:a16="http://schemas.microsoft.com/office/drawing/2014/main" id="{7246E7DD-C338-8C42-BB03-E1179AFCC36A}"/>
              </a:ext>
            </a:extLst>
          </p:cNvPr>
          <p:cNvSpPr>
            <a:spLocks noGrp="1"/>
          </p:cNvSpPr>
          <p:nvPr>
            <p:ph idx="1"/>
          </p:nvPr>
        </p:nvSpPr>
        <p:spPr/>
        <p:txBody>
          <a:bodyPr/>
          <a:lstStyle/>
          <a:p>
            <a:pPr marL="914400" lvl="2" indent="0">
              <a:buNone/>
            </a:pPr>
            <a:endParaRPr lang="en-US" sz="2800" b="1" u="sng"/>
          </a:p>
          <a:p>
            <a:pPr marL="914400" lvl="2" indent="0">
              <a:buNone/>
            </a:pPr>
            <a:r>
              <a:rPr lang="en-US" sz="2800" b="1" u="sng"/>
              <a:t>Bottom line: </a:t>
            </a:r>
            <a:r>
              <a:rPr lang="en-US" sz="2800"/>
              <a:t>More facilities fail to provide communication access than do provide access</a:t>
            </a:r>
          </a:p>
          <a:p>
            <a:pPr marL="914400" lvl="2" indent="0">
              <a:buNone/>
            </a:pPr>
            <a:endParaRPr lang="en-US" sz="2800"/>
          </a:p>
          <a:p>
            <a:pPr marL="914400" lvl="2" indent="0">
              <a:buNone/>
            </a:pPr>
            <a:r>
              <a:rPr lang="en-US" sz="2800" b="1" u="sng"/>
              <a:t>Consequences: </a:t>
            </a:r>
            <a:r>
              <a:rPr lang="en-US" sz="2800"/>
              <a:t>Puts deaf/hard of hearing patients at risk and increases liability for providers</a:t>
            </a:r>
          </a:p>
          <a:p>
            <a:pPr marL="914400" lvl="2" indent="0">
              <a:buNone/>
            </a:pPr>
            <a:endParaRPr lang="en-US" sz="2800"/>
          </a:p>
          <a:p>
            <a:pPr marL="914400" lvl="2" indent="0">
              <a:buNone/>
            </a:pPr>
            <a:r>
              <a:rPr lang="en-US" sz="2800" b="1" u="sng"/>
              <a:t>Call to Action: </a:t>
            </a:r>
            <a:r>
              <a:rPr lang="en-US" sz="2800"/>
              <a:t>Implement appropriate protocols in consultation with DHOH community</a:t>
            </a:r>
          </a:p>
          <a:p>
            <a:endParaRPr lang="en-US"/>
          </a:p>
        </p:txBody>
      </p:sp>
    </p:spTree>
    <p:extLst>
      <p:ext uri="{BB962C8B-B14F-4D97-AF65-F5344CB8AC3E}">
        <p14:creationId xmlns:p14="http://schemas.microsoft.com/office/powerpoint/2010/main" val="319385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0999CE8-5888-4C2C-A9F5-A7763E319F7C}"/>
              </a:ext>
            </a:extLst>
          </p:cNvPr>
          <p:cNvSpPr>
            <a:spLocks noGrp="1"/>
          </p:cNvSpPr>
          <p:nvPr>
            <p:ph type="title"/>
          </p:nvPr>
        </p:nvSpPr>
        <p:spPr>
          <a:xfrm>
            <a:off x="838200" y="188149"/>
            <a:ext cx="10515600" cy="1325563"/>
          </a:xfrm>
        </p:spPr>
        <p:txBody>
          <a:bodyPr anchor="ctr">
            <a:normAutofit fontScale="90000"/>
          </a:bodyPr>
          <a:lstStyle/>
          <a:p>
            <a:r>
              <a:rPr lang="en-US"/>
              <a:t>Medical Diagnostic Equipment Standards</a:t>
            </a:r>
          </a:p>
        </p:txBody>
      </p:sp>
      <p:sp>
        <p:nvSpPr>
          <p:cNvPr id="3" name="Content Placeholder 2">
            <a:extLst>
              <a:ext uri="{FF2B5EF4-FFF2-40B4-BE49-F238E27FC236}">
                <a16:creationId xmlns:a16="http://schemas.microsoft.com/office/drawing/2014/main" id="{A4A2AD32-478F-4299-B506-5C0BF1001B79}"/>
              </a:ext>
            </a:extLst>
          </p:cNvPr>
          <p:cNvSpPr>
            <a:spLocks noGrp="1"/>
          </p:cNvSpPr>
          <p:nvPr>
            <p:ph sz="half" idx="1"/>
          </p:nvPr>
        </p:nvSpPr>
        <p:spPr>
          <a:xfrm>
            <a:off x="192023" y="2005011"/>
            <a:ext cx="6301373" cy="4664839"/>
          </a:xfrm>
        </p:spPr>
        <p:txBody>
          <a:bodyPr vert="horz" lIns="91440" tIns="45720" rIns="91440" bIns="45720" rtlCol="0">
            <a:normAutofit fontScale="85000" lnSpcReduction="10000"/>
          </a:bodyPr>
          <a:lstStyle/>
          <a:p>
            <a:r>
              <a:rPr lang="en-US" sz="3100" b="1" kern="100"/>
              <a:t>Standards are currently voluntary.</a:t>
            </a:r>
          </a:p>
          <a:p>
            <a:pPr marL="0" indent="0">
              <a:buNone/>
            </a:pPr>
            <a:endParaRPr lang="en-US" sz="3100" b="1" kern="100"/>
          </a:p>
          <a:p>
            <a:r>
              <a:rPr lang="en-US" sz="3100" b="1" kern="100"/>
              <a:t>Other agencies can adopt the standards (example - DOJ under the ADA).</a:t>
            </a:r>
          </a:p>
          <a:p>
            <a:pPr marL="0" indent="0">
              <a:buNone/>
            </a:pPr>
            <a:endParaRPr lang="en-US" sz="3100" b="1" kern="100"/>
          </a:p>
          <a:p>
            <a:r>
              <a:rPr lang="en-US" sz="3100" b="1" kern="100"/>
              <a:t>Available for use by other entities as a standard (example – healthcare systems and providers, state and local governments).</a:t>
            </a:r>
          </a:p>
          <a:p>
            <a:pPr marL="0" indent="0">
              <a:buNone/>
            </a:pPr>
            <a:endParaRPr lang="en-US" sz="3100" b="1" kern="100"/>
          </a:p>
          <a:p>
            <a:r>
              <a:rPr lang="en-US" sz="3100" b="1" kern="100"/>
              <a:t>Could be used by FDA to verify labelling claims.</a:t>
            </a:r>
          </a:p>
          <a:p>
            <a:endParaRPr lang="en-US" sz="2800" b="1" kern="100"/>
          </a:p>
          <a:p>
            <a:pPr marL="0" indent="0">
              <a:buNone/>
            </a:pPr>
            <a:endParaRPr lang="en-US" sz="2000" kern="100"/>
          </a:p>
          <a:p>
            <a:endParaRPr lang="en-US" sz="2000"/>
          </a:p>
        </p:txBody>
      </p:sp>
      <p:sp>
        <p:nvSpPr>
          <p:cNvPr id="5" name="Slide Number Placeholder 4">
            <a:extLst>
              <a:ext uri="{FF2B5EF4-FFF2-40B4-BE49-F238E27FC236}">
                <a16:creationId xmlns:a16="http://schemas.microsoft.com/office/drawing/2014/main" id="{B9F69242-C6BC-474C-B6CE-46824E9EF10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EFE6D0DB-7C1D-4495-94DC-5D212A17A7E3}" type="slidenum">
              <a:rPr lang="en-US" smtClean="0"/>
              <a:pPr>
                <a:spcAft>
                  <a:spcPts val="600"/>
                </a:spcAft>
              </a:pPr>
              <a:t>8</a:t>
            </a:fld>
            <a:endParaRPr lang="en-US"/>
          </a:p>
        </p:txBody>
      </p:sp>
      <p:pic>
        <p:nvPicPr>
          <p:cNvPr id="2" name="Content Placeholder 1" descr="Photo of a doctors office">
            <a:extLst>
              <a:ext uri="{FF2B5EF4-FFF2-40B4-BE49-F238E27FC236}">
                <a16:creationId xmlns:a16="http://schemas.microsoft.com/office/drawing/2014/main" id="{7D7C289D-9010-4FBE-8151-371E9E4DEAD5}"/>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6667500" y="2453481"/>
            <a:ext cx="5181600" cy="3454400"/>
          </a:xfrm>
          <a:prstGeom prst="rect">
            <a:avLst/>
          </a:prstGeom>
          <a:ln>
            <a:solidFill>
              <a:schemeClr val="tx1"/>
            </a:solidFill>
          </a:ln>
        </p:spPr>
      </p:pic>
    </p:spTree>
    <p:extLst>
      <p:ext uri="{BB962C8B-B14F-4D97-AF65-F5344CB8AC3E}">
        <p14:creationId xmlns:p14="http://schemas.microsoft.com/office/powerpoint/2010/main" val="29787783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DFF7A-B52B-46BE-A5B0-C4319D071FD7}"/>
              </a:ext>
            </a:extLst>
          </p:cNvPr>
          <p:cNvSpPr>
            <a:spLocks noGrp="1"/>
          </p:cNvSpPr>
          <p:nvPr>
            <p:ph type="title"/>
          </p:nvPr>
        </p:nvSpPr>
        <p:spPr/>
        <p:txBody>
          <a:bodyPr/>
          <a:lstStyle/>
          <a:p>
            <a:r>
              <a:rPr lang="en-US">
                <a:cs typeface="Calibri"/>
              </a:rPr>
              <a:t>Inequity in Access to Medical Facilities</a:t>
            </a:r>
            <a:endParaRPr lang="en-US"/>
          </a:p>
        </p:txBody>
      </p:sp>
      <p:sp>
        <p:nvSpPr>
          <p:cNvPr id="3" name="Content Placeholder 2">
            <a:extLst>
              <a:ext uri="{FF2B5EF4-FFF2-40B4-BE49-F238E27FC236}">
                <a16:creationId xmlns:a16="http://schemas.microsoft.com/office/drawing/2014/main" id="{A508538B-5C4A-49EE-AE90-CD6C1F36B9B0}"/>
              </a:ext>
            </a:extLst>
          </p:cNvPr>
          <p:cNvSpPr>
            <a:spLocks noGrp="1"/>
          </p:cNvSpPr>
          <p:nvPr>
            <p:ph idx="1"/>
          </p:nvPr>
        </p:nvSpPr>
        <p:spPr>
          <a:xfrm>
            <a:off x="838200" y="2512365"/>
            <a:ext cx="10515600" cy="3664598"/>
          </a:xfrm>
        </p:spPr>
        <p:txBody>
          <a:bodyPr vert="horz" lIns="91440" tIns="45720" rIns="91440" bIns="45720" rtlCol="0" anchor="t">
            <a:normAutofit/>
          </a:bodyPr>
          <a:lstStyle/>
          <a:p>
            <a:pPr marL="0" indent="0">
              <a:buNone/>
            </a:pPr>
            <a:r>
              <a:rPr lang="en-US">
                <a:ea typeface="+mn-lt"/>
                <a:cs typeface="+mn-lt"/>
              </a:rPr>
              <a:t>• Failures to provide communication access:</a:t>
            </a:r>
            <a:endParaRPr lang="en-US">
              <a:cs typeface="Calibri" panose="020F0502020204030204"/>
            </a:endParaRPr>
          </a:p>
          <a:p>
            <a:pPr marL="0" indent="0">
              <a:buNone/>
            </a:pPr>
            <a:endParaRPr lang="en-US">
              <a:ea typeface="+mn-lt"/>
              <a:cs typeface="+mn-lt"/>
            </a:endParaRPr>
          </a:p>
          <a:p>
            <a:pPr marL="457200" lvl="1" indent="0">
              <a:buNone/>
            </a:pPr>
            <a:r>
              <a:rPr lang="en-US">
                <a:ea typeface="+mn-lt"/>
                <a:cs typeface="+mn-lt"/>
              </a:rPr>
              <a:t>• </a:t>
            </a:r>
            <a:r>
              <a:rPr lang="en-US" sz="2800">
                <a:ea typeface="+mn-lt"/>
                <a:cs typeface="+mn-lt"/>
              </a:rPr>
              <a:t>Frequent refusals to provide auxiliary aids and services</a:t>
            </a:r>
            <a:endParaRPr lang="en-US" sz="2800">
              <a:cs typeface="Calibri"/>
            </a:endParaRPr>
          </a:p>
          <a:p>
            <a:pPr marL="457200" lvl="1" indent="0">
              <a:buNone/>
            </a:pPr>
            <a:r>
              <a:rPr lang="en-US" sz="2800">
                <a:ea typeface="+mn-lt"/>
                <a:cs typeface="+mn-lt"/>
              </a:rPr>
              <a:t>• Inappropriate claims of undue burden </a:t>
            </a:r>
          </a:p>
          <a:p>
            <a:pPr marL="457200" lvl="1" indent="0">
              <a:buNone/>
            </a:pPr>
            <a:r>
              <a:rPr lang="en-US" sz="2800">
                <a:ea typeface="+mn-lt"/>
                <a:cs typeface="+mn-lt"/>
              </a:rPr>
              <a:t>• Overreliance on VRI </a:t>
            </a:r>
            <a:endParaRPr lang="en-US" sz="2800">
              <a:cs typeface="Calibri"/>
            </a:endParaRPr>
          </a:p>
          <a:p>
            <a:pPr marL="457200" lvl="1" indent="0">
              <a:buNone/>
            </a:pPr>
            <a:r>
              <a:rPr lang="en-US" sz="2800">
                <a:ea typeface="+mn-lt"/>
                <a:cs typeface="+mn-lt"/>
              </a:rPr>
              <a:t>• Failure to vet quality of auxiliary aids and services </a:t>
            </a:r>
            <a:endParaRPr lang="en-US" sz="2800">
              <a:cs typeface="Calibri"/>
            </a:endParaRPr>
          </a:p>
          <a:p>
            <a:endParaRPr lang="en-US" sz="3200">
              <a:cs typeface="Calibri"/>
            </a:endParaRPr>
          </a:p>
        </p:txBody>
      </p:sp>
      <p:sp>
        <p:nvSpPr>
          <p:cNvPr id="4" name="Slide Number Placeholder 3">
            <a:extLst>
              <a:ext uri="{FF2B5EF4-FFF2-40B4-BE49-F238E27FC236}">
                <a16:creationId xmlns:a16="http://schemas.microsoft.com/office/drawing/2014/main" id="{A90C4C4B-9A9E-4917-B95E-B07867383015}"/>
              </a:ext>
            </a:extLst>
          </p:cNvPr>
          <p:cNvSpPr>
            <a:spLocks noGrp="1"/>
          </p:cNvSpPr>
          <p:nvPr>
            <p:ph type="sldNum" sz="quarter" idx="12"/>
          </p:nvPr>
        </p:nvSpPr>
        <p:spPr/>
        <p:txBody>
          <a:bodyPr/>
          <a:lstStyle/>
          <a:p>
            <a:fld id="{8DC63C13-3CB5-41DF-87A9-439A56BB01FD}" type="slidenum">
              <a:rPr lang="en-US" smtClean="0"/>
              <a:t>80</a:t>
            </a:fld>
            <a:endParaRPr lang="en-US"/>
          </a:p>
        </p:txBody>
      </p:sp>
    </p:spTree>
    <p:extLst>
      <p:ext uri="{BB962C8B-B14F-4D97-AF65-F5344CB8AC3E}">
        <p14:creationId xmlns:p14="http://schemas.microsoft.com/office/powerpoint/2010/main" val="4033090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2FF96-7A48-4483-AC2C-B52AFC05D9A5}"/>
              </a:ext>
            </a:extLst>
          </p:cNvPr>
          <p:cNvSpPr>
            <a:spLocks noGrp="1"/>
          </p:cNvSpPr>
          <p:nvPr>
            <p:ph type="title"/>
          </p:nvPr>
        </p:nvSpPr>
        <p:spPr/>
        <p:txBody>
          <a:bodyPr/>
          <a:lstStyle/>
          <a:p>
            <a:r>
              <a:rPr lang="en-US">
                <a:ea typeface="+mj-lt"/>
                <a:cs typeface="+mj-lt"/>
              </a:rPr>
              <a:t>Explosion of and Overreliance on VRI</a:t>
            </a:r>
            <a:endParaRPr lang="en-US"/>
          </a:p>
        </p:txBody>
      </p:sp>
      <p:sp>
        <p:nvSpPr>
          <p:cNvPr id="3" name="Content Placeholder 2">
            <a:extLst>
              <a:ext uri="{FF2B5EF4-FFF2-40B4-BE49-F238E27FC236}">
                <a16:creationId xmlns:a16="http://schemas.microsoft.com/office/drawing/2014/main" id="{FE9785B0-74C0-4CC7-A17C-0ACA4B11F458}"/>
              </a:ext>
            </a:extLst>
          </p:cNvPr>
          <p:cNvSpPr>
            <a:spLocks noGrp="1"/>
          </p:cNvSpPr>
          <p:nvPr>
            <p:ph idx="1"/>
          </p:nvPr>
        </p:nvSpPr>
        <p:spPr>
          <a:xfrm>
            <a:off x="766762" y="2008188"/>
            <a:ext cx="10515600" cy="4351338"/>
          </a:xfrm>
        </p:spPr>
        <p:txBody>
          <a:bodyPr vert="horz" lIns="91440" tIns="45720" rIns="91440" bIns="45720" rtlCol="0" anchor="t">
            <a:normAutofit lnSpcReduction="10000"/>
          </a:bodyPr>
          <a:lstStyle/>
          <a:p>
            <a:pPr marL="457200" indent="-457200"/>
            <a:r>
              <a:rPr lang="en-US" sz="2800">
                <a:ea typeface="+mn-lt"/>
                <a:cs typeface="+mn-lt"/>
              </a:rPr>
              <a:t>Many medical facilities have stopped providing in-person interpreters and instead now only provide Video Remote Interpreting (VRI)</a:t>
            </a:r>
            <a:endParaRPr lang="en-US" sz="2800">
              <a:cs typeface="Calibri" panose="020F0502020204030204"/>
            </a:endParaRPr>
          </a:p>
          <a:p>
            <a:pPr marL="457200" indent="-457200"/>
            <a:r>
              <a:rPr lang="en-US" sz="2800">
                <a:ea typeface="+mn-lt"/>
                <a:cs typeface="+mn-lt"/>
              </a:rPr>
              <a:t>Limiting to one option = inappropriate</a:t>
            </a:r>
            <a:endParaRPr lang="en-US" sz="2800">
              <a:cs typeface="Calibri" panose="020F0502020204030204"/>
            </a:endParaRPr>
          </a:p>
          <a:p>
            <a:pPr marL="457200" indent="-457200"/>
            <a:r>
              <a:rPr lang="en-US" sz="2800">
                <a:ea typeface="+mn-lt"/>
                <a:cs typeface="+mn-lt"/>
              </a:rPr>
              <a:t>Many adverse situations where VRI was involved</a:t>
            </a:r>
            <a:endParaRPr lang="en-US" sz="2800">
              <a:cs typeface="Calibri" panose="020F0502020204030204"/>
            </a:endParaRPr>
          </a:p>
          <a:p>
            <a:pPr marL="457200" indent="-457200"/>
            <a:r>
              <a:rPr lang="en-US" sz="2800">
                <a:ea typeface="+mn-lt"/>
                <a:cs typeface="+mn-lt"/>
              </a:rPr>
              <a:t>VRI should be a last resort, not the sole option</a:t>
            </a:r>
          </a:p>
          <a:p>
            <a:pPr marL="457200" indent="-457200"/>
            <a:r>
              <a:rPr lang="en-US" sz="2800">
                <a:ea typeface="+mn-lt"/>
                <a:cs typeface="+mn-lt"/>
              </a:rPr>
              <a:t>Advantages of on-site interpreters over VRI:</a:t>
            </a:r>
            <a:endParaRPr lang="en-US" sz="2800">
              <a:cs typeface="Calibri" panose="020F0502020204030204"/>
            </a:endParaRPr>
          </a:p>
          <a:p>
            <a:pPr marL="914400" lvl="1"/>
            <a:r>
              <a:rPr lang="en-US" sz="2000">
                <a:ea typeface="+mn-lt"/>
                <a:cs typeface="+mn-lt"/>
              </a:rPr>
              <a:t>More mobility</a:t>
            </a:r>
          </a:p>
          <a:p>
            <a:pPr marL="914400" lvl="1"/>
            <a:r>
              <a:rPr lang="en-US" sz="2000">
                <a:ea typeface="+mn-lt"/>
                <a:cs typeface="+mn-lt"/>
              </a:rPr>
              <a:t>Greater access to visual and auditory cues in the room</a:t>
            </a:r>
            <a:endParaRPr lang="en-US" sz="2000">
              <a:cs typeface="Calibri" panose="020F0502020204030204"/>
            </a:endParaRPr>
          </a:p>
          <a:p>
            <a:pPr marL="914400" lvl="1"/>
            <a:r>
              <a:rPr lang="en-US" sz="2000">
                <a:ea typeface="+mn-lt"/>
                <a:cs typeface="+mn-lt"/>
              </a:rPr>
              <a:t>No loss of connection due to malfunctions</a:t>
            </a:r>
            <a:endParaRPr lang="en-US" sz="2000">
              <a:cs typeface="Calibri" panose="020F0502020204030204"/>
            </a:endParaRPr>
          </a:p>
          <a:p>
            <a:pPr marL="342900" indent="-342900"/>
            <a:r>
              <a:rPr lang="en-US" sz="2400">
                <a:ea typeface="+mn-lt"/>
                <a:cs typeface="+mn-lt"/>
                <a:hlinkClick r:id="rId2"/>
              </a:rPr>
              <a:t>NAD Position Statement on VRI</a:t>
            </a:r>
            <a:endParaRPr lang="en-US" sz="2400">
              <a:cs typeface="Calibri"/>
            </a:endParaRPr>
          </a:p>
          <a:p>
            <a:pPr marL="0" indent="0">
              <a:buNone/>
            </a:pPr>
            <a:endParaRPr lang="en-US" sz="2400">
              <a:cs typeface="Calibri"/>
            </a:endParaRPr>
          </a:p>
        </p:txBody>
      </p:sp>
      <p:sp>
        <p:nvSpPr>
          <p:cNvPr id="4" name="Slide Number Placeholder 3">
            <a:extLst>
              <a:ext uri="{FF2B5EF4-FFF2-40B4-BE49-F238E27FC236}">
                <a16:creationId xmlns:a16="http://schemas.microsoft.com/office/drawing/2014/main" id="{BAA7C92A-6415-4D3E-9258-BB579A9C4465}"/>
              </a:ext>
            </a:extLst>
          </p:cNvPr>
          <p:cNvSpPr>
            <a:spLocks noGrp="1"/>
          </p:cNvSpPr>
          <p:nvPr>
            <p:ph type="sldNum" sz="quarter" idx="12"/>
          </p:nvPr>
        </p:nvSpPr>
        <p:spPr/>
        <p:txBody>
          <a:bodyPr/>
          <a:lstStyle/>
          <a:p>
            <a:fld id="{8DC63C13-3CB5-41DF-87A9-439A56BB01FD}" type="slidenum">
              <a:rPr lang="en-US" smtClean="0"/>
              <a:t>81</a:t>
            </a:fld>
            <a:endParaRPr lang="en-US"/>
          </a:p>
        </p:txBody>
      </p:sp>
    </p:spTree>
    <p:extLst>
      <p:ext uri="{BB962C8B-B14F-4D97-AF65-F5344CB8AC3E}">
        <p14:creationId xmlns:p14="http://schemas.microsoft.com/office/powerpoint/2010/main" val="3212397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A02E4-7738-4538-9E10-800F3FDFD921}"/>
              </a:ext>
            </a:extLst>
          </p:cNvPr>
          <p:cNvSpPr>
            <a:spLocks noGrp="1"/>
          </p:cNvSpPr>
          <p:nvPr>
            <p:ph type="title"/>
          </p:nvPr>
        </p:nvSpPr>
        <p:spPr/>
        <p:txBody>
          <a:bodyPr/>
          <a:lstStyle/>
          <a:p>
            <a:r>
              <a:rPr lang="en-US">
                <a:ea typeface="+mj-lt"/>
                <a:cs typeface="+mj-lt"/>
              </a:rPr>
              <a:t>Telehealth</a:t>
            </a:r>
            <a:endParaRPr lang="en-US"/>
          </a:p>
        </p:txBody>
      </p:sp>
      <p:sp>
        <p:nvSpPr>
          <p:cNvPr id="3" name="Content Placeholder 2">
            <a:extLst>
              <a:ext uri="{FF2B5EF4-FFF2-40B4-BE49-F238E27FC236}">
                <a16:creationId xmlns:a16="http://schemas.microsoft.com/office/drawing/2014/main" id="{72F8D5C0-5FF1-4F63-8C24-D94588BD8765}"/>
              </a:ext>
            </a:extLst>
          </p:cNvPr>
          <p:cNvSpPr>
            <a:spLocks noGrp="1"/>
          </p:cNvSpPr>
          <p:nvPr>
            <p:ph idx="1"/>
          </p:nvPr>
        </p:nvSpPr>
        <p:spPr>
          <a:xfrm>
            <a:off x="838200" y="2211328"/>
            <a:ext cx="10515600" cy="3965635"/>
          </a:xfrm>
        </p:spPr>
        <p:txBody>
          <a:bodyPr vert="horz" lIns="91440" tIns="45720" rIns="91440" bIns="45720" rtlCol="0" anchor="t">
            <a:normAutofit fontScale="85000" lnSpcReduction="20000"/>
          </a:bodyPr>
          <a:lstStyle/>
          <a:p>
            <a:r>
              <a:rPr lang="en-US">
                <a:ea typeface="+mn-lt"/>
                <a:cs typeface="+mn-lt"/>
              </a:rPr>
              <a:t>Lack of Accessibility Features on Telehealth Platforms</a:t>
            </a:r>
            <a:endParaRPr lang="en-US">
              <a:cs typeface="Calibri"/>
            </a:endParaRPr>
          </a:p>
          <a:p>
            <a:pPr>
              <a:buNone/>
            </a:pPr>
            <a:endParaRPr lang="en-US">
              <a:cs typeface="Calibri"/>
            </a:endParaRPr>
          </a:p>
          <a:p>
            <a:r>
              <a:rPr lang="en-US">
                <a:ea typeface="+mn-lt"/>
                <a:cs typeface="+mn-lt"/>
              </a:rPr>
              <a:t>Relay workaround issues:</a:t>
            </a:r>
            <a:endParaRPr lang="en-US">
              <a:cs typeface="Calibri" panose="020F0502020204030204"/>
            </a:endParaRPr>
          </a:p>
          <a:p>
            <a:pPr lvl="1"/>
            <a:r>
              <a:rPr lang="en-US">
                <a:ea typeface="+mn-lt"/>
                <a:cs typeface="+mn-lt"/>
              </a:rPr>
              <a:t>Two devices</a:t>
            </a:r>
            <a:endParaRPr lang="en-US">
              <a:cs typeface="Calibri"/>
            </a:endParaRPr>
          </a:p>
          <a:p>
            <a:pPr lvl="1"/>
            <a:r>
              <a:rPr lang="en-US">
                <a:ea typeface="+mn-lt"/>
                <a:cs typeface="+mn-lt"/>
              </a:rPr>
              <a:t>Sufficient bandwidth to handle two simultaneous video calls</a:t>
            </a:r>
            <a:endParaRPr lang="en-US">
              <a:cs typeface="Calibri"/>
            </a:endParaRPr>
          </a:p>
          <a:p>
            <a:pPr lvl="1"/>
            <a:r>
              <a:rPr lang="en-US">
                <a:ea typeface="+mn-lt"/>
                <a:cs typeface="+mn-lt"/>
              </a:rPr>
              <a:t>Split attention</a:t>
            </a:r>
            <a:endParaRPr lang="en-US">
              <a:cs typeface="Calibri"/>
            </a:endParaRPr>
          </a:p>
          <a:p>
            <a:pPr lvl="1"/>
            <a:r>
              <a:rPr lang="en-US">
                <a:ea typeface="+mn-lt"/>
                <a:cs typeface="+mn-lt"/>
              </a:rPr>
              <a:t>Lack of context (interpreter/captioner is unable to see the main screen)</a:t>
            </a:r>
            <a:endParaRPr lang="en-US">
              <a:cs typeface="Calibri"/>
            </a:endParaRPr>
          </a:p>
          <a:p>
            <a:pPr lvl="1"/>
            <a:r>
              <a:rPr lang="en-US">
                <a:ea typeface="+mn-lt"/>
                <a:cs typeface="+mn-lt"/>
              </a:rPr>
              <a:t>Quality issues</a:t>
            </a:r>
          </a:p>
          <a:p>
            <a:pPr lvl="1"/>
            <a:r>
              <a:rPr lang="en-US">
                <a:ea typeface="+mn-lt"/>
                <a:cs typeface="+mn-lt"/>
              </a:rPr>
              <a:t>Same screen = vital</a:t>
            </a:r>
            <a:endParaRPr lang="en-US">
              <a:cs typeface="Calibri"/>
            </a:endParaRPr>
          </a:p>
        </p:txBody>
      </p:sp>
      <p:sp>
        <p:nvSpPr>
          <p:cNvPr id="4" name="Slide Number Placeholder 3">
            <a:extLst>
              <a:ext uri="{FF2B5EF4-FFF2-40B4-BE49-F238E27FC236}">
                <a16:creationId xmlns:a16="http://schemas.microsoft.com/office/drawing/2014/main" id="{344DF857-4C26-487D-A258-7498256785B4}"/>
              </a:ext>
            </a:extLst>
          </p:cNvPr>
          <p:cNvSpPr>
            <a:spLocks noGrp="1"/>
          </p:cNvSpPr>
          <p:nvPr>
            <p:ph type="sldNum" sz="quarter" idx="12"/>
          </p:nvPr>
        </p:nvSpPr>
        <p:spPr/>
        <p:txBody>
          <a:bodyPr/>
          <a:lstStyle/>
          <a:p>
            <a:fld id="{8DC63C13-3CB5-41DF-87A9-439A56BB01FD}" type="slidenum">
              <a:rPr lang="en-US" smtClean="0"/>
              <a:t>82</a:t>
            </a:fld>
            <a:endParaRPr lang="en-US"/>
          </a:p>
        </p:txBody>
      </p:sp>
    </p:spTree>
    <p:extLst>
      <p:ext uri="{BB962C8B-B14F-4D97-AF65-F5344CB8AC3E}">
        <p14:creationId xmlns:p14="http://schemas.microsoft.com/office/powerpoint/2010/main" val="2344534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A217-B8FC-4897-8938-A968256FBB15}"/>
              </a:ext>
            </a:extLst>
          </p:cNvPr>
          <p:cNvSpPr>
            <a:spLocks noGrp="1"/>
          </p:cNvSpPr>
          <p:nvPr>
            <p:ph type="title"/>
          </p:nvPr>
        </p:nvSpPr>
        <p:spPr/>
        <p:txBody>
          <a:bodyPr/>
          <a:lstStyle/>
          <a:p>
            <a:r>
              <a:rPr lang="en-US">
                <a:ea typeface="+mj-lt"/>
                <a:cs typeface="+mj-lt"/>
              </a:rPr>
              <a:t>Impact of Inaccessible Telehealth</a:t>
            </a:r>
            <a:endParaRPr lang="en-US"/>
          </a:p>
        </p:txBody>
      </p:sp>
      <p:sp>
        <p:nvSpPr>
          <p:cNvPr id="3" name="Content Placeholder 2">
            <a:extLst>
              <a:ext uri="{FF2B5EF4-FFF2-40B4-BE49-F238E27FC236}">
                <a16:creationId xmlns:a16="http://schemas.microsoft.com/office/drawing/2014/main" id="{338A3D88-54DF-4211-AEA1-352B442BC90A}"/>
              </a:ext>
            </a:extLst>
          </p:cNvPr>
          <p:cNvSpPr>
            <a:spLocks noGrp="1"/>
          </p:cNvSpPr>
          <p:nvPr>
            <p:ph idx="1"/>
          </p:nvPr>
        </p:nvSpPr>
        <p:spPr/>
        <p:txBody>
          <a:bodyPr vert="horz" lIns="91440" tIns="45720" rIns="91440" bIns="45720" rtlCol="0" anchor="t">
            <a:normAutofit fontScale="92500" lnSpcReduction="10000"/>
          </a:bodyPr>
          <a:lstStyle/>
          <a:p>
            <a:pPr>
              <a:buNone/>
            </a:pPr>
            <a:r>
              <a:rPr lang="en-US">
                <a:ea typeface="+mn-lt"/>
                <a:cs typeface="+mn-lt"/>
              </a:rPr>
              <a:t>• Remote access – greater importance during pandemic</a:t>
            </a:r>
            <a:endParaRPr lang="en-US"/>
          </a:p>
          <a:p>
            <a:pPr marL="914400" lvl="1"/>
            <a:r>
              <a:rPr lang="en-US" sz="2800">
                <a:ea typeface="+mn-lt"/>
                <a:cs typeface="+mn-lt"/>
              </a:rPr>
              <a:t>Ability to get care without exposure</a:t>
            </a:r>
            <a:endParaRPr lang="en-US" sz="2800">
              <a:cs typeface="Calibri"/>
            </a:endParaRPr>
          </a:p>
          <a:p>
            <a:pPr>
              <a:buNone/>
            </a:pPr>
            <a:endParaRPr lang="en-US">
              <a:cs typeface="Calibri"/>
            </a:endParaRPr>
          </a:p>
          <a:p>
            <a:pPr>
              <a:buNone/>
            </a:pPr>
            <a:r>
              <a:rPr lang="en-US">
                <a:ea typeface="+mn-lt"/>
                <a:cs typeface="+mn-lt"/>
              </a:rPr>
              <a:t>• Jeopardizes safety of DHOH community who are forced to go in person to overloaded hospitals full of patients, especially during current surge</a:t>
            </a:r>
            <a:endParaRPr lang="en-US"/>
          </a:p>
          <a:p>
            <a:pPr>
              <a:buNone/>
            </a:pPr>
            <a:endParaRPr lang="en-US">
              <a:cs typeface="Calibri"/>
            </a:endParaRPr>
          </a:p>
          <a:p>
            <a:pPr>
              <a:buNone/>
            </a:pPr>
            <a:r>
              <a:rPr lang="en-US">
                <a:ea typeface="+mn-lt"/>
                <a:cs typeface="+mn-lt"/>
              </a:rPr>
              <a:t>• Inaccessible telehealth is tantamount to denying medical care</a:t>
            </a:r>
            <a:endParaRPr lang="en-US"/>
          </a:p>
          <a:p>
            <a:pPr marL="0" indent="0">
              <a:buNone/>
            </a:pPr>
            <a:endParaRPr lang="en-US">
              <a:cs typeface="Calibri"/>
            </a:endParaRPr>
          </a:p>
        </p:txBody>
      </p:sp>
      <p:sp>
        <p:nvSpPr>
          <p:cNvPr id="4" name="Slide Number Placeholder 3">
            <a:extLst>
              <a:ext uri="{FF2B5EF4-FFF2-40B4-BE49-F238E27FC236}">
                <a16:creationId xmlns:a16="http://schemas.microsoft.com/office/drawing/2014/main" id="{48159FEF-B541-4911-83BE-11D3E199278F}"/>
              </a:ext>
            </a:extLst>
          </p:cNvPr>
          <p:cNvSpPr>
            <a:spLocks noGrp="1"/>
          </p:cNvSpPr>
          <p:nvPr>
            <p:ph type="sldNum" sz="quarter" idx="12"/>
          </p:nvPr>
        </p:nvSpPr>
        <p:spPr/>
        <p:txBody>
          <a:bodyPr/>
          <a:lstStyle/>
          <a:p>
            <a:fld id="{8DC63C13-3CB5-41DF-87A9-439A56BB01FD}" type="slidenum">
              <a:rPr lang="en-US" smtClean="0"/>
              <a:t>83</a:t>
            </a:fld>
            <a:endParaRPr lang="en-US"/>
          </a:p>
        </p:txBody>
      </p:sp>
    </p:spTree>
    <p:extLst>
      <p:ext uri="{BB962C8B-B14F-4D97-AF65-F5344CB8AC3E}">
        <p14:creationId xmlns:p14="http://schemas.microsoft.com/office/powerpoint/2010/main" val="23453266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9F90-5FB4-45EE-9C72-B065F259518B}"/>
              </a:ext>
            </a:extLst>
          </p:cNvPr>
          <p:cNvSpPr>
            <a:spLocks noGrp="1"/>
          </p:cNvSpPr>
          <p:nvPr>
            <p:ph type="title"/>
          </p:nvPr>
        </p:nvSpPr>
        <p:spPr/>
        <p:txBody>
          <a:bodyPr/>
          <a:lstStyle/>
          <a:p>
            <a:r>
              <a:rPr lang="en-US">
                <a:ea typeface="+mj-lt"/>
                <a:cs typeface="+mj-lt"/>
              </a:rPr>
              <a:t>Telehealth Solutions</a:t>
            </a:r>
            <a:endParaRPr lang="en-US"/>
          </a:p>
        </p:txBody>
      </p:sp>
      <p:sp>
        <p:nvSpPr>
          <p:cNvPr id="3" name="Content Placeholder 2">
            <a:extLst>
              <a:ext uri="{FF2B5EF4-FFF2-40B4-BE49-F238E27FC236}">
                <a16:creationId xmlns:a16="http://schemas.microsoft.com/office/drawing/2014/main" id="{36DDDAE5-66EB-42CE-B38D-FAC85E84A915}"/>
              </a:ext>
            </a:extLst>
          </p:cNvPr>
          <p:cNvSpPr>
            <a:spLocks noGrp="1"/>
          </p:cNvSpPr>
          <p:nvPr>
            <p:ph idx="1"/>
          </p:nvPr>
        </p:nvSpPr>
        <p:spPr/>
        <p:txBody>
          <a:bodyPr vert="horz" lIns="91440" tIns="45720" rIns="91440" bIns="45720" rtlCol="0" anchor="t">
            <a:normAutofit fontScale="77500" lnSpcReduction="20000"/>
          </a:bodyPr>
          <a:lstStyle/>
          <a:p>
            <a:pPr>
              <a:buNone/>
            </a:pPr>
            <a:r>
              <a:rPr lang="en-US">
                <a:ea typeface="+mn-lt"/>
                <a:cs typeface="+mn-lt"/>
              </a:rPr>
              <a:t>•</a:t>
            </a:r>
            <a:r>
              <a:rPr lang="en-US">
                <a:ea typeface="+mn-lt"/>
                <a:cs typeface="+mn-lt"/>
                <a:hlinkClick r:id="rId2"/>
              </a:rPr>
              <a:t>NAD Position Statement on Telehealth Access</a:t>
            </a:r>
            <a:r>
              <a:rPr lang="en-US">
                <a:ea typeface="+mn-lt"/>
                <a:cs typeface="+mn-lt"/>
              </a:rPr>
              <a:t> – Provider Version</a:t>
            </a:r>
            <a:endParaRPr lang="en-US"/>
          </a:p>
          <a:p>
            <a:pPr>
              <a:buNone/>
            </a:pPr>
            <a:endParaRPr lang="en-US">
              <a:ea typeface="+mn-lt"/>
              <a:cs typeface="+mn-lt"/>
            </a:endParaRPr>
          </a:p>
          <a:p>
            <a:pPr>
              <a:buNone/>
            </a:pPr>
            <a:r>
              <a:rPr lang="en-US">
                <a:ea typeface="+mn-lt"/>
                <a:cs typeface="+mn-lt"/>
              </a:rPr>
              <a:t>•</a:t>
            </a:r>
            <a:r>
              <a:rPr lang="en-US">
                <a:ea typeface="+mn-lt"/>
                <a:cs typeface="+mn-lt"/>
                <a:hlinkClick r:id="rId3"/>
              </a:rPr>
              <a:t>NAD Position Statement on Telehealth Access </a:t>
            </a:r>
            <a:r>
              <a:rPr lang="en-US">
                <a:ea typeface="+mn-lt"/>
                <a:cs typeface="+mn-lt"/>
              </a:rPr>
              <a:t>– Consumer Version</a:t>
            </a:r>
            <a:endParaRPr lang="en-US">
              <a:cs typeface="Calibri"/>
            </a:endParaRPr>
          </a:p>
          <a:p>
            <a:pPr>
              <a:buNone/>
            </a:pPr>
            <a:endParaRPr lang="en-US">
              <a:ea typeface="+mn-lt"/>
              <a:cs typeface="+mn-lt"/>
            </a:endParaRPr>
          </a:p>
          <a:p>
            <a:pPr>
              <a:buNone/>
            </a:pPr>
            <a:r>
              <a:rPr lang="en-US">
                <a:ea typeface="+mn-lt"/>
                <a:cs typeface="+mn-lt"/>
              </a:rPr>
              <a:t>•Build platforms designed with accessibility &amp; consult with DHOH</a:t>
            </a:r>
            <a:endParaRPr lang="en-US">
              <a:cs typeface="Calibri"/>
            </a:endParaRPr>
          </a:p>
          <a:p>
            <a:pPr>
              <a:buNone/>
            </a:pPr>
            <a:endParaRPr lang="en-US">
              <a:cs typeface="Calibri"/>
            </a:endParaRPr>
          </a:p>
          <a:p>
            <a:pPr>
              <a:buNone/>
            </a:pPr>
            <a:r>
              <a:rPr lang="en-US">
                <a:ea typeface="+mn-lt"/>
                <a:cs typeface="+mn-lt"/>
              </a:rPr>
              <a:t>•The NAD has urged the HHS to adopt strict standards for telehealth accessibility and VRI accessibility, and we encourage the Access Board to do the same</a:t>
            </a:r>
            <a:endParaRPr lang="en-US"/>
          </a:p>
          <a:p>
            <a:pPr marL="0" indent="0">
              <a:buNone/>
            </a:pPr>
            <a:endParaRPr lang="en-US" b="1">
              <a:cs typeface="Calibri"/>
            </a:endParaRPr>
          </a:p>
        </p:txBody>
      </p:sp>
      <p:sp>
        <p:nvSpPr>
          <p:cNvPr id="4" name="Slide Number Placeholder 3">
            <a:extLst>
              <a:ext uri="{FF2B5EF4-FFF2-40B4-BE49-F238E27FC236}">
                <a16:creationId xmlns:a16="http://schemas.microsoft.com/office/drawing/2014/main" id="{8090F1BA-83DB-4460-A9AF-2A3D8F388491}"/>
              </a:ext>
            </a:extLst>
          </p:cNvPr>
          <p:cNvSpPr>
            <a:spLocks noGrp="1"/>
          </p:cNvSpPr>
          <p:nvPr>
            <p:ph type="sldNum" sz="quarter" idx="12"/>
          </p:nvPr>
        </p:nvSpPr>
        <p:spPr/>
        <p:txBody>
          <a:bodyPr/>
          <a:lstStyle/>
          <a:p>
            <a:fld id="{8DC63C13-3CB5-41DF-87A9-439A56BB01FD}" type="slidenum">
              <a:rPr lang="en-US" smtClean="0"/>
              <a:t>84</a:t>
            </a:fld>
            <a:endParaRPr lang="en-US"/>
          </a:p>
        </p:txBody>
      </p:sp>
    </p:spTree>
    <p:extLst>
      <p:ext uri="{BB962C8B-B14F-4D97-AF65-F5344CB8AC3E}">
        <p14:creationId xmlns:p14="http://schemas.microsoft.com/office/powerpoint/2010/main" val="3703002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0793-A6CB-43AA-A56A-85F21F842B4F}"/>
              </a:ext>
            </a:extLst>
          </p:cNvPr>
          <p:cNvSpPr>
            <a:spLocks noGrp="1"/>
          </p:cNvSpPr>
          <p:nvPr>
            <p:ph type="title"/>
          </p:nvPr>
        </p:nvSpPr>
        <p:spPr>
          <a:xfrm>
            <a:off x="452496" y="385705"/>
            <a:ext cx="10515600" cy="1325563"/>
          </a:xfrm>
        </p:spPr>
        <p:txBody>
          <a:bodyPr>
            <a:normAutofit fontScale="90000"/>
          </a:bodyPr>
          <a:lstStyle/>
          <a:p>
            <a:endParaRPr lang="en-US" b="0">
              <a:cs typeface="Calibri"/>
            </a:endParaRPr>
          </a:p>
          <a:p>
            <a:r>
              <a:rPr lang="en-US" b="0">
                <a:cs typeface="Calibri"/>
              </a:rPr>
              <a:t>Impact of inequities in Medical Service Access</a:t>
            </a:r>
            <a:br>
              <a:rPr lang="en-US" b="0">
                <a:cs typeface="Calibri"/>
              </a:rPr>
            </a:br>
            <a:endParaRPr lang="en-US" b="0">
              <a:cs typeface="Calibri"/>
            </a:endParaRPr>
          </a:p>
        </p:txBody>
      </p:sp>
      <p:sp>
        <p:nvSpPr>
          <p:cNvPr id="3" name="Content Placeholder 2">
            <a:extLst>
              <a:ext uri="{FF2B5EF4-FFF2-40B4-BE49-F238E27FC236}">
                <a16:creationId xmlns:a16="http://schemas.microsoft.com/office/drawing/2014/main" id="{68E29265-288F-4150-9286-B6E9D09E6E3A}"/>
              </a:ext>
            </a:extLst>
          </p:cNvPr>
          <p:cNvSpPr>
            <a:spLocks noGrp="1"/>
          </p:cNvSpPr>
          <p:nvPr>
            <p:ph idx="1"/>
          </p:nvPr>
        </p:nvSpPr>
        <p:spPr/>
        <p:txBody>
          <a:bodyPr vert="horz" lIns="91440" tIns="45720" rIns="91440" bIns="45720" rtlCol="0" anchor="t">
            <a:normAutofit lnSpcReduction="10000"/>
          </a:bodyPr>
          <a:lstStyle/>
          <a:p>
            <a:pPr>
              <a:buNone/>
            </a:pPr>
            <a:r>
              <a:rPr lang="en-US" b="1" u="sng">
                <a:ea typeface="+mn-lt"/>
                <a:cs typeface="+mn-lt"/>
              </a:rPr>
              <a:t>Bottom line: </a:t>
            </a:r>
            <a:r>
              <a:rPr lang="en-US">
                <a:ea typeface="+mn-lt"/>
                <a:cs typeface="+mn-lt"/>
              </a:rPr>
              <a:t>More facilities fail to provide communication access than do provide access</a:t>
            </a:r>
            <a:endParaRPr lang="en-US"/>
          </a:p>
          <a:p>
            <a:pPr>
              <a:buNone/>
            </a:pPr>
            <a:endParaRPr lang="en-US">
              <a:ea typeface="+mn-lt"/>
              <a:cs typeface="+mn-lt"/>
            </a:endParaRPr>
          </a:p>
          <a:p>
            <a:pPr>
              <a:buNone/>
            </a:pPr>
            <a:r>
              <a:rPr lang="en-US" b="1" u="sng">
                <a:ea typeface="+mn-lt"/>
                <a:cs typeface="+mn-lt"/>
              </a:rPr>
              <a:t>Consequences: </a:t>
            </a:r>
            <a:r>
              <a:rPr lang="en-US">
                <a:ea typeface="+mn-lt"/>
                <a:cs typeface="+mn-lt"/>
              </a:rPr>
              <a:t>Puts deaf/hard of hearing patients at risk and increases liability for providers</a:t>
            </a:r>
            <a:endParaRPr lang="en-US"/>
          </a:p>
          <a:p>
            <a:pPr>
              <a:buNone/>
            </a:pPr>
            <a:endParaRPr lang="en-US" b="1" u="sng">
              <a:ea typeface="+mn-lt"/>
              <a:cs typeface="+mn-lt"/>
            </a:endParaRPr>
          </a:p>
          <a:p>
            <a:pPr>
              <a:buNone/>
            </a:pPr>
            <a:r>
              <a:rPr lang="en-US" b="1" u="sng">
                <a:ea typeface="+mn-lt"/>
                <a:cs typeface="+mn-lt"/>
              </a:rPr>
              <a:t>Call to Action: </a:t>
            </a:r>
            <a:r>
              <a:rPr lang="en-US">
                <a:ea typeface="+mn-lt"/>
                <a:cs typeface="+mn-lt"/>
              </a:rPr>
              <a:t>Implement appropriate protocols in consultation with DHOH community</a:t>
            </a:r>
            <a:endParaRPr lang="en-US">
              <a:cs typeface="Calibri" panose="020F0502020204030204"/>
            </a:endParaRPr>
          </a:p>
          <a:p>
            <a:pPr marL="0" indent="0">
              <a:buNone/>
            </a:pPr>
            <a:endParaRPr lang="en-US">
              <a:cs typeface="Calibri" panose="020F0502020204030204"/>
            </a:endParaRPr>
          </a:p>
        </p:txBody>
      </p:sp>
      <p:sp>
        <p:nvSpPr>
          <p:cNvPr id="4" name="Slide Number Placeholder 3">
            <a:extLst>
              <a:ext uri="{FF2B5EF4-FFF2-40B4-BE49-F238E27FC236}">
                <a16:creationId xmlns:a16="http://schemas.microsoft.com/office/drawing/2014/main" id="{BFCB5AC8-3A3F-4C63-B3DA-4680DCBF98AC}"/>
              </a:ext>
            </a:extLst>
          </p:cNvPr>
          <p:cNvSpPr>
            <a:spLocks noGrp="1"/>
          </p:cNvSpPr>
          <p:nvPr>
            <p:ph type="sldNum" sz="quarter" idx="12"/>
          </p:nvPr>
        </p:nvSpPr>
        <p:spPr/>
        <p:txBody>
          <a:bodyPr/>
          <a:lstStyle/>
          <a:p>
            <a:fld id="{8DC63C13-3CB5-41DF-87A9-439A56BB01FD}" type="slidenum">
              <a:rPr lang="en-US" smtClean="0"/>
              <a:t>85</a:t>
            </a:fld>
            <a:endParaRPr lang="en-US"/>
          </a:p>
        </p:txBody>
      </p:sp>
    </p:spTree>
    <p:extLst>
      <p:ext uri="{BB962C8B-B14F-4D97-AF65-F5344CB8AC3E}">
        <p14:creationId xmlns:p14="http://schemas.microsoft.com/office/powerpoint/2010/main" val="4148883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1018817" y="1219423"/>
            <a:ext cx="7616825" cy="1153997"/>
          </a:xfrm>
        </p:spPr>
        <p:txBody>
          <a:bodyPr>
            <a:normAutofit/>
          </a:bodyPr>
          <a:lstStyle/>
          <a:p>
            <a:r>
              <a:rPr lang="en-US">
                <a:solidFill>
                  <a:srgbClr val="002060"/>
                </a:solidFill>
              </a:rPr>
              <a:t>QUESTIONS?</a:t>
            </a:r>
          </a:p>
        </p:txBody>
      </p:sp>
      <p:sp>
        <p:nvSpPr>
          <p:cNvPr id="5" name="TextBox 4">
            <a:extLst>
              <a:ext uri="{FF2B5EF4-FFF2-40B4-BE49-F238E27FC236}">
                <a16:creationId xmlns:a16="http://schemas.microsoft.com/office/drawing/2014/main" id="{5442ABCB-7E38-4C11-9848-7B516EA21630}"/>
              </a:ext>
            </a:extLst>
          </p:cNvPr>
          <p:cNvSpPr txBox="1"/>
          <p:nvPr/>
        </p:nvSpPr>
        <p:spPr>
          <a:xfrm>
            <a:off x="2017450" y="3036841"/>
            <a:ext cx="6094520" cy="1466555"/>
          </a:xfrm>
          <a:prstGeom prst="rect">
            <a:avLst/>
          </a:prstGeom>
          <a:noFill/>
        </p:spPr>
        <p:txBody>
          <a:bodyPr wrap="square">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4000" b="1" i="0" u="none" strike="noStrike" kern="1200" cap="none" spc="0" normalizeH="0" baseline="0" noProof="0">
                <a:ln>
                  <a:noFill/>
                </a:ln>
                <a:solidFill>
                  <a:srgbClr val="C2DFFD">
                    <a:lumMod val="25000"/>
                  </a:srgbClr>
                </a:solidFill>
                <a:effectLst/>
                <a:uLnTx/>
                <a:uFillTx/>
                <a:latin typeface="Calibri" panose="020F0502020204030204"/>
                <a:ea typeface="+mn-ea"/>
                <a:cs typeface="Times New Roman" panose="02020603050405020304" pitchFamily="18" charset="0"/>
              </a:rPr>
              <a:t>You may type and submit questions in the Q&amp;A Area</a:t>
            </a:r>
          </a:p>
        </p:txBody>
      </p:sp>
      <p:sp>
        <p:nvSpPr>
          <p:cNvPr id="2" name="Slide Number Placeholder 1">
            <a:extLst>
              <a:ext uri="{FF2B5EF4-FFF2-40B4-BE49-F238E27FC236}">
                <a16:creationId xmlns:a16="http://schemas.microsoft.com/office/drawing/2014/main" id="{F893BCE8-ADF2-43E7-ACAF-9824084ECE55}"/>
              </a:ext>
            </a:extLst>
          </p:cNvPr>
          <p:cNvSpPr>
            <a:spLocks noGrp="1"/>
          </p:cNvSpPr>
          <p:nvPr>
            <p:ph type="sldNum" sz="quarter" idx="12"/>
          </p:nvPr>
        </p:nvSpPr>
        <p:spPr/>
        <p:txBody>
          <a:bodyPr/>
          <a:lstStyle/>
          <a:p>
            <a:fld id="{8DC63C13-3CB5-41DF-87A9-439A56BB01FD}" type="slidenum">
              <a:rPr lang="en-US" smtClean="0"/>
              <a:t>86</a:t>
            </a:fld>
            <a:endParaRPr lang="en-US"/>
          </a:p>
        </p:txBody>
      </p:sp>
    </p:spTree>
    <p:extLst>
      <p:ext uri="{BB962C8B-B14F-4D97-AF65-F5344CB8AC3E}">
        <p14:creationId xmlns:p14="http://schemas.microsoft.com/office/powerpoint/2010/main" val="17079641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8133F27-02C1-4887-9F54-3D7D0B0913EE}"/>
              </a:ext>
            </a:extLst>
          </p:cNvPr>
          <p:cNvSpPr>
            <a:spLocks noGrp="1"/>
          </p:cNvSpPr>
          <p:nvPr>
            <p:ph type="title"/>
          </p:nvPr>
        </p:nvSpPr>
        <p:spPr>
          <a:xfrm>
            <a:off x="528060" y="278390"/>
            <a:ext cx="7616825" cy="1153997"/>
          </a:xfrm>
        </p:spPr>
        <p:txBody>
          <a:bodyPr>
            <a:normAutofit/>
          </a:bodyPr>
          <a:lstStyle/>
          <a:p>
            <a:r>
              <a:rPr lang="en-US" sz="4800">
                <a:solidFill>
                  <a:srgbClr val="002060"/>
                </a:solidFill>
              </a:rPr>
              <a:t>Further Information</a:t>
            </a:r>
          </a:p>
        </p:txBody>
      </p:sp>
      <p:sp>
        <p:nvSpPr>
          <p:cNvPr id="11" name="Content Placeholder 1">
            <a:extLst>
              <a:ext uri="{FF2B5EF4-FFF2-40B4-BE49-F238E27FC236}">
                <a16:creationId xmlns:a16="http://schemas.microsoft.com/office/drawing/2014/main" id="{B7728E30-EEBA-4456-90A7-CE7893F6A8A9}"/>
              </a:ext>
            </a:extLst>
          </p:cNvPr>
          <p:cNvSpPr txBox="1">
            <a:spLocks/>
          </p:cNvSpPr>
          <p:nvPr/>
        </p:nvSpPr>
        <p:spPr>
          <a:xfrm>
            <a:off x="1646531" y="1981200"/>
            <a:ext cx="6361398" cy="40039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srgbClr val="C2DFFD">
                    <a:lumMod val="25000"/>
                  </a:srgbClr>
                </a:solidFill>
                <a:effectLst/>
                <a:uLnTx/>
                <a:uFillTx/>
                <a:latin typeface="Calibri" panose="020F0502020204030204"/>
                <a:ea typeface="+mn-ea"/>
                <a:cs typeface="+mn-cs"/>
              </a:rPr>
              <a:t>     </a:t>
            </a: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U.S. Access Board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ta@access-board.gov</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www.access-board.gov</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(800) 872-2253 (voice)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a:ln>
                  <a:noFill/>
                </a:ln>
                <a:solidFill>
                  <a:srgbClr val="C2DFFD">
                    <a:lumMod val="25000"/>
                  </a:srgbClr>
                </a:solidFill>
                <a:effectLst/>
                <a:uLnTx/>
                <a:uFillTx/>
                <a:latin typeface="Calibri" panose="020F0502020204030204"/>
                <a:ea typeface="+mn-ea"/>
                <a:cs typeface="+mn-cs"/>
              </a:rPr>
              <a:t>(800) 993-2822 (TTY)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C2DFFD">
                  <a:lumMod val="25000"/>
                </a:srgbClr>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39CACCAE-BC0F-41C8-9D92-46D9DECCD267}"/>
              </a:ext>
            </a:extLst>
          </p:cNvPr>
          <p:cNvSpPr>
            <a:spLocks noGrp="1"/>
          </p:cNvSpPr>
          <p:nvPr>
            <p:ph type="sldNum" sz="quarter" idx="12"/>
          </p:nvPr>
        </p:nvSpPr>
        <p:spPr/>
        <p:txBody>
          <a:bodyPr/>
          <a:lstStyle/>
          <a:p>
            <a:fld id="{8DC63C13-3CB5-41DF-87A9-439A56BB01FD}" type="slidenum">
              <a:rPr lang="en-US" smtClean="0"/>
              <a:t>87</a:t>
            </a:fld>
            <a:endParaRPr lang="en-US"/>
          </a:p>
        </p:txBody>
      </p:sp>
    </p:spTree>
    <p:extLst>
      <p:ext uri="{BB962C8B-B14F-4D97-AF65-F5344CB8AC3E}">
        <p14:creationId xmlns:p14="http://schemas.microsoft.com/office/powerpoint/2010/main" val="1544331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2ABCB-7E38-4C11-9848-7B516EA21630}"/>
              </a:ext>
            </a:extLst>
          </p:cNvPr>
          <p:cNvSpPr txBox="1">
            <a:spLocks noGrp="1"/>
          </p:cNvSpPr>
          <p:nvPr>
            <p:ph type="title" idx="4294967295"/>
          </p:nvPr>
        </p:nvSpPr>
        <p:spPr>
          <a:xfrm>
            <a:off x="1998789" y="918794"/>
            <a:ext cx="6094520" cy="43854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5400" b="1" i="0" u="none" strike="noStrike" kern="1200" cap="none" spc="0" normalizeH="0" baseline="0" noProof="0">
                <a:ln>
                  <a:noFill/>
                </a:ln>
                <a:solidFill>
                  <a:schemeClr val="accent6">
                    <a:lumMod val="25000"/>
                  </a:schemeClr>
                </a:solidFill>
                <a:effectLst/>
                <a:uLnTx/>
                <a:uFillTx/>
                <a:latin typeface="+mn-lt"/>
                <a:ea typeface="+mn-ea"/>
                <a:cs typeface="Times New Roman" panose="02020603050405020304" pitchFamily="18" charset="0"/>
              </a:rPr>
              <a:t>Thank you for Joining us today.</a:t>
            </a:r>
          </a:p>
          <a:p>
            <a:pPr marL="0" marR="0" lvl="0" indent="0" algn="ctr" defTabSz="514350" rtl="0" eaLnBrk="1" fontAlgn="base" latinLnBrk="0" hangingPunct="1">
              <a:lnSpc>
                <a:spcPct val="115000"/>
              </a:lnSpc>
              <a:spcBef>
                <a:spcPct val="0"/>
              </a:spcBef>
              <a:spcAft>
                <a:spcPct val="0"/>
              </a:spcAft>
              <a:buClrTx/>
              <a:buSzTx/>
              <a:buFontTx/>
              <a:buNone/>
              <a:tabLst/>
              <a:defRPr/>
            </a:pPr>
            <a:endParaRPr kumimoji="0" lang="en-US" altLang="en-US" sz="4000" b="1" i="0" u="none" strike="noStrike" kern="1200" cap="none" spc="0" normalizeH="0" baseline="0" noProof="0">
              <a:ln>
                <a:noFill/>
              </a:ln>
              <a:solidFill>
                <a:schemeClr val="accent6">
                  <a:lumMod val="25000"/>
                </a:schemeClr>
              </a:solidFill>
              <a:effectLst/>
              <a:uLnTx/>
              <a:uFillTx/>
              <a:latin typeface="+mn-lt"/>
              <a:ea typeface="+mn-ea"/>
              <a:cs typeface="Times New Roman" panose="02020603050405020304" pitchFamily="18" charset="0"/>
            </a:endParaRPr>
          </a:p>
          <a:p>
            <a:pPr marL="0" marR="0" lvl="0" indent="0" algn="ctr" defTabSz="514350" rtl="0" eaLnBrk="1" fontAlgn="base" latinLnBrk="0" hangingPunct="1">
              <a:lnSpc>
                <a:spcPct val="115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chemeClr val="accent6">
                    <a:lumMod val="25000"/>
                  </a:schemeClr>
                </a:solidFill>
                <a:effectLst/>
                <a:uLnTx/>
                <a:uFillTx/>
                <a:latin typeface="+mn-lt"/>
                <a:ea typeface="+mn-ea"/>
                <a:cs typeface="Times New Roman" panose="02020603050405020304" pitchFamily="18" charset="0"/>
              </a:rPr>
              <a:t>This concludes our event.  This event has been recorded and the recording will be available on the Access Board’s homepage and its YouTube Channel soon. </a:t>
            </a:r>
          </a:p>
        </p:txBody>
      </p:sp>
      <p:sp>
        <p:nvSpPr>
          <p:cNvPr id="2" name="Slide Number Placeholder 1">
            <a:extLst>
              <a:ext uri="{FF2B5EF4-FFF2-40B4-BE49-F238E27FC236}">
                <a16:creationId xmlns:a16="http://schemas.microsoft.com/office/drawing/2014/main" id="{8D3AF524-F643-4C54-A55A-01C9E235029E}"/>
              </a:ext>
            </a:extLst>
          </p:cNvPr>
          <p:cNvSpPr>
            <a:spLocks noGrp="1"/>
          </p:cNvSpPr>
          <p:nvPr>
            <p:ph type="sldNum" sz="quarter" idx="12"/>
          </p:nvPr>
        </p:nvSpPr>
        <p:spPr/>
        <p:txBody>
          <a:bodyPr/>
          <a:lstStyle/>
          <a:p>
            <a:fld id="{8DC63C13-3CB5-41DF-87A9-439A56BB01FD}" type="slidenum">
              <a:rPr lang="en-US" smtClean="0"/>
              <a:t>88</a:t>
            </a:fld>
            <a:endParaRPr lang="en-US"/>
          </a:p>
        </p:txBody>
      </p:sp>
    </p:spTree>
    <p:extLst>
      <p:ext uri="{BB962C8B-B14F-4D97-AF65-F5344CB8AC3E}">
        <p14:creationId xmlns:p14="http://schemas.microsoft.com/office/powerpoint/2010/main" val="4144592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48D683-1153-46BA-93E0-741F858E0EB5}"/>
              </a:ext>
            </a:extLst>
          </p:cNvPr>
          <p:cNvSpPr>
            <a:spLocks noGrp="1"/>
          </p:cNvSpPr>
          <p:nvPr>
            <p:ph type="title" idx="4294967295"/>
          </p:nvPr>
        </p:nvSpPr>
        <p:spPr>
          <a:xfrm>
            <a:off x="8610600" y="6356350"/>
            <a:ext cx="2743200" cy="365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6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3" name="Picture 2" descr="US Access Board logo">
            <a:extLst>
              <a:ext uri="{FF2B5EF4-FFF2-40B4-BE49-F238E27FC236}">
                <a16:creationId xmlns:a16="http://schemas.microsoft.com/office/drawing/2014/main" id="{04B03654-3490-4BB5-8539-6B1348C0263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0334" y="1250422"/>
            <a:ext cx="4411331" cy="4357156"/>
          </a:xfrm>
          <a:prstGeom prst="rect">
            <a:avLst/>
          </a:prstGeom>
        </p:spPr>
      </p:pic>
      <p:sp>
        <p:nvSpPr>
          <p:cNvPr id="4" name="Slide Number Placeholder 3">
            <a:extLst>
              <a:ext uri="{FF2B5EF4-FFF2-40B4-BE49-F238E27FC236}">
                <a16:creationId xmlns:a16="http://schemas.microsoft.com/office/drawing/2014/main" id="{D341C556-0CB4-4C5E-8106-F342BA9F5DF9}"/>
              </a:ext>
            </a:extLst>
          </p:cNvPr>
          <p:cNvSpPr>
            <a:spLocks noGrp="1"/>
          </p:cNvSpPr>
          <p:nvPr>
            <p:ph type="sldNum" sz="quarter" idx="12"/>
          </p:nvPr>
        </p:nvSpPr>
        <p:spPr/>
        <p:txBody>
          <a:bodyPr/>
          <a:lstStyle/>
          <a:p>
            <a:fld id="{7705BDCA-5594-4972-87B5-AB3059BF9480}" type="slidenum">
              <a:rPr lang="en-US" smtClean="0"/>
              <a:t>89</a:t>
            </a:fld>
            <a:endParaRPr lang="en-US"/>
          </a:p>
        </p:txBody>
      </p:sp>
    </p:spTree>
    <p:extLst>
      <p:ext uri="{BB962C8B-B14F-4D97-AF65-F5344CB8AC3E}">
        <p14:creationId xmlns:p14="http://schemas.microsoft.com/office/powerpoint/2010/main" val="122645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065E-2DDC-4B80-8ACE-B51D12F0FFA4}"/>
              </a:ext>
            </a:extLst>
          </p:cNvPr>
          <p:cNvSpPr>
            <a:spLocks noGrp="1"/>
          </p:cNvSpPr>
          <p:nvPr>
            <p:ph type="title"/>
          </p:nvPr>
        </p:nvSpPr>
        <p:spPr/>
        <p:txBody>
          <a:bodyPr/>
          <a:lstStyle/>
          <a:p>
            <a:r>
              <a:rPr lang="en-US"/>
              <a:t>Technical Provisions</a:t>
            </a:r>
          </a:p>
        </p:txBody>
      </p:sp>
      <p:sp>
        <p:nvSpPr>
          <p:cNvPr id="8" name="Content Placeholder 2">
            <a:extLst>
              <a:ext uri="{FF2B5EF4-FFF2-40B4-BE49-F238E27FC236}">
                <a16:creationId xmlns:a16="http://schemas.microsoft.com/office/drawing/2014/main" id="{47931863-A014-496E-80DF-E5EACE7A62C1}"/>
              </a:ext>
            </a:extLst>
          </p:cNvPr>
          <p:cNvSpPr txBox="1">
            <a:spLocks/>
          </p:cNvSpPr>
          <p:nvPr/>
        </p:nvSpPr>
        <p:spPr bwMode="auto">
          <a:xfrm>
            <a:off x="200330" y="1882117"/>
            <a:ext cx="7459132" cy="192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eaLnBrk="1" fontAlgn="auto" hangingPunct="1">
              <a:spcAft>
                <a:spcPts val="0"/>
              </a:spcAft>
            </a:pPr>
            <a:r>
              <a:rPr lang="en-US" sz="3600" b="1" dirty="0">
                <a:solidFill>
                  <a:prstClr val="black"/>
                </a:solidFill>
                <a:cs typeface="Arial" panose="020B0604020202020204" pitchFamily="34" charset="0"/>
              </a:rPr>
              <a:t>Based on patient position for use </a:t>
            </a:r>
          </a:p>
          <a:p>
            <a:pPr eaLnBrk="1" fontAlgn="auto" hangingPunct="1">
              <a:spcAft>
                <a:spcPts val="0"/>
              </a:spcAft>
            </a:pPr>
            <a:r>
              <a:rPr lang="en-US" sz="3600" b="1" dirty="0">
                <a:solidFill>
                  <a:prstClr val="black"/>
                </a:solidFill>
                <a:cs typeface="Arial" panose="020B0604020202020204" pitchFamily="34" charset="0"/>
              </a:rPr>
              <a:t>Supports </a:t>
            </a:r>
          </a:p>
          <a:p>
            <a:pPr eaLnBrk="1" fontAlgn="auto" hangingPunct="1">
              <a:spcAft>
                <a:spcPts val="0"/>
              </a:spcAft>
            </a:pPr>
            <a:r>
              <a:rPr lang="en-US" sz="3600" b="1" dirty="0">
                <a:solidFill>
                  <a:prstClr val="black"/>
                </a:solidFill>
                <a:cs typeface="Arial" panose="020B0604020202020204" pitchFamily="34" charset="0"/>
              </a:rPr>
              <a:t>Communication </a:t>
            </a:r>
          </a:p>
          <a:p>
            <a:pPr eaLnBrk="1" fontAlgn="auto" hangingPunct="1">
              <a:spcAft>
                <a:spcPts val="0"/>
              </a:spcAft>
            </a:pPr>
            <a:r>
              <a:rPr lang="en-US" sz="3600" b="1" dirty="0">
                <a:solidFill>
                  <a:prstClr val="black"/>
                </a:solidFill>
                <a:cs typeface="Arial" panose="020B0604020202020204" pitchFamily="34" charset="0"/>
              </a:rPr>
              <a:t>Operable parts </a:t>
            </a:r>
          </a:p>
        </p:txBody>
      </p:sp>
      <p:pic>
        <p:nvPicPr>
          <p:cNvPr id="4" name="Picture 2" descr="Illustration of person using a wheelchair executing a parallel transfer onto a an exam table.">
            <a:extLst>
              <a:ext uri="{FF2B5EF4-FFF2-40B4-BE49-F238E27FC236}">
                <a16:creationId xmlns:a16="http://schemas.microsoft.com/office/drawing/2014/main" id="{D495D9C3-96F1-4601-8AB7-078785545E1C}"/>
              </a:ext>
            </a:extLst>
          </p:cNvPr>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bwMode="auto">
          <a:xfrm>
            <a:off x="3931922" y="3301470"/>
            <a:ext cx="2377440" cy="260303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775997F-80E4-4536-A213-ABAFA2F33B71}"/>
              </a:ext>
            </a:extLst>
          </p:cNvPr>
          <p:cNvSpPr>
            <a:spLocks noGrp="1"/>
          </p:cNvSpPr>
          <p:nvPr>
            <p:ph idx="1"/>
          </p:nvPr>
        </p:nvSpPr>
        <p:spPr>
          <a:xfrm>
            <a:off x="2688162" y="6034752"/>
            <a:ext cx="4243911" cy="782371"/>
          </a:xfrm>
        </p:spPr>
        <p:txBody>
          <a:bodyPr>
            <a:normAutofit/>
          </a:bodyPr>
          <a:lstStyle/>
          <a:p>
            <a:pPr marL="457200" lvl="1" indent="0" eaLnBrk="1" fontAlgn="auto" hangingPunct="1">
              <a:spcAft>
                <a:spcPts val="0"/>
              </a:spcAft>
              <a:buNone/>
            </a:pPr>
            <a:r>
              <a:rPr lang="en-US" sz="2400" b="1">
                <a:solidFill>
                  <a:prstClr val="black"/>
                </a:solidFill>
                <a:cs typeface="Arial" panose="020B0604020202020204" pitchFamily="34" charset="0"/>
              </a:rPr>
              <a:t>Supine, Prone, or Side Lying</a:t>
            </a:r>
            <a:endParaRPr lang="en-US"/>
          </a:p>
        </p:txBody>
      </p:sp>
      <p:pic>
        <p:nvPicPr>
          <p:cNvPr id="6" name="Picture 5" descr="illustration of person transferring from wheelchair onto a an exam chair">
            <a:extLst>
              <a:ext uri="{FF2B5EF4-FFF2-40B4-BE49-F238E27FC236}">
                <a16:creationId xmlns:a16="http://schemas.microsoft.com/office/drawing/2014/main" id="{8D88D723-BF88-4D59-B42A-5012CBA54CF7}"/>
              </a:ext>
            </a:extLst>
          </p:cNvPr>
          <p:cNvPicPr>
            <a:picLocks noChangeAspect="1" noChangeArrowheads="1"/>
          </p:cNvPicPr>
          <p:nvPr/>
        </p:nvPicPr>
        <p:blipFill rotWithShape="1">
          <a:blip r:embed="rId3" cstate="email">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aturation sat="0"/>
                    </a14:imgEffect>
                    <a14:imgEffect>
                      <a14:brightnessContrast contrast="34000"/>
                    </a14:imgEffect>
                  </a14:imgLayer>
                </a14:imgProps>
              </a:ext>
              <a:ext uri="{28A0092B-C50C-407E-A947-70E740481C1C}">
                <a14:useLocalDpi xmlns:a14="http://schemas.microsoft.com/office/drawing/2010/main"/>
              </a:ext>
            </a:extLst>
          </a:blip>
          <a:srcRect t="-4993" b="3333"/>
          <a:stretch/>
        </p:blipFill>
        <p:spPr bwMode="auto">
          <a:xfrm>
            <a:off x="6456048" y="3132961"/>
            <a:ext cx="3200400" cy="2736880"/>
          </a:xfrm>
          <a:prstGeom prst="rect">
            <a:avLst/>
          </a:prstGeom>
          <a:solidFill>
            <a:schemeClr val="bg1"/>
          </a:solidFill>
        </p:spPr>
      </p:pic>
      <p:sp>
        <p:nvSpPr>
          <p:cNvPr id="10" name="Content Placeholder 2">
            <a:extLst>
              <a:ext uri="{FF2B5EF4-FFF2-40B4-BE49-F238E27FC236}">
                <a16:creationId xmlns:a16="http://schemas.microsoft.com/office/drawing/2014/main" id="{FE054C9C-42A0-40D0-8566-766079589442}"/>
              </a:ext>
            </a:extLst>
          </p:cNvPr>
          <p:cNvSpPr txBox="1">
            <a:spLocks/>
          </p:cNvSpPr>
          <p:nvPr/>
        </p:nvSpPr>
        <p:spPr>
          <a:xfrm>
            <a:off x="7103313" y="6026527"/>
            <a:ext cx="1681486" cy="512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400" b="1">
                <a:solidFill>
                  <a:prstClr val="black"/>
                </a:solidFill>
                <a:cs typeface="Arial" panose="020B0604020202020204" pitchFamily="34" charset="0"/>
              </a:rPr>
              <a:t>Seated</a:t>
            </a:r>
          </a:p>
          <a:p>
            <a:endParaRPr lang="en-US"/>
          </a:p>
        </p:txBody>
      </p:sp>
      <p:pic>
        <p:nvPicPr>
          <p:cNvPr id="7" name="Picture 2" descr="Illustration of a man standing on a scale holding on to standing supports on each side of the scale.">
            <a:extLst>
              <a:ext uri="{FF2B5EF4-FFF2-40B4-BE49-F238E27FC236}">
                <a16:creationId xmlns:a16="http://schemas.microsoft.com/office/drawing/2014/main" id="{8D53298F-6DEE-4DB3-A761-B5D1C4C2A0A7}"/>
              </a:ext>
            </a:extLst>
          </p:cNvPr>
          <p:cNvPicPr>
            <a:picLocks noChangeAspect="1" noChangeArrowheads="1"/>
          </p:cNvPicPr>
          <p:nvPr/>
        </p:nvPicPr>
        <p:blipFill rotWithShape="1">
          <a:blip r:embed="rId5" cstate="email">
            <a:duotone>
              <a:schemeClr val="accent5">
                <a:shade val="45000"/>
                <a:satMod val="135000"/>
              </a:schemeClr>
              <a:prstClr val="white"/>
            </a:duotone>
            <a:extLst>
              <a:ext uri="{28A0092B-C50C-407E-A947-70E740481C1C}">
                <a14:useLocalDpi xmlns:a14="http://schemas.microsoft.com/office/drawing/2010/main"/>
              </a:ext>
            </a:extLst>
          </a:blip>
          <a:srcRect t="-1988"/>
          <a:stretch/>
        </p:blipFill>
        <p:spPr bwMode="auto">
          <a:xfrm>
            <a:off x="9624062" y="2431287"/>
            <a:ext cx="2377440" cy="340436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C3D6B061-4D6A-45E6-B9BF-64BD3927BF6C}"/>
              </a:ext>
            </a:extLst>
          </p:cNvPr>
          <p:cNvSpPr txBox="1">
            <a:spLocks/>
          </p:cNvSpPr>
          <p:nvPr/>
        </p:nvSpPr>
        <p:spPr>
          <a:xfrm>
            <a:off x="9624062" y="6007236"/>
            <a:ext cx="1869444" cy="442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400" b="1">
                <a:solidFill>
                  <a:prstClr val="black"/>
                </a:solidFill>
                <a:cs typeface="Arial" panose="020B0604020202020204" pitchFamily="34" charset="0"/>
              </a:rPr>
              <a:t>Standing</a:t>
            </a:r>
          </a:p>
          <a:p>
            <a:endParaRPr lang="en-US"/>
          </a:p>
        </p:txBody>
      </p:sp>
      <p:sp>
        <p:nvSpPr>
          <p:cNvPr id="5" name="Slide Number Placeholder 4">
            <a:extLst>
              <a:ext uri="{FF2B5EF4-FFF2-40B4-BE49-F238E27FC236}">
                <a16:creationId xmlns:a16="http://schemas.microsoft.com/office/drawing/2014/main" id="{FC00B11B-054F-4341-A233-862915421A08}"/>
              </a:ext>
            </a:extLst>
          </p:cNvPr>
          <p:cNvSpPr>
            <a:spLocks noGrp="1"/>
          </p:cNvSpPr>
          <p:nvPr>
            <p:ph type="sldNum" sz="quarter" idx="12"/>
          </p:nvPr>
        </p:nvSpPr>
        <p:spPr/>
        <p:txBody>
          <a:bodyPr/>
          <a:lstStyle/>
          <a:p>
            <a:fld id="{EFE6D0DB-7C1D-4495-94DC-5D212A17A7E3}" type="slidenum">
              <a:rPr lang="en-US" smtClean="0"/>
              <a:t>9</a:t>
            </a:fld>
            <a:endParaRPr lang="en-US"/>
          </a:p>
        </p:txBody>
      </p:sp>
    </p:spTree>
    <p:extLst>
      <p:ext uri="{BB962C8B-B14F-4D97-AF65-F5344CB8AC3E}">
        <p14:creationId xmlns:p14="http://schemas.microsoft.com/office/powerpoint/2010/main" val="18967501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clusive fitness presentation" id="{4422D1E8-07D2-4C14-937C-91862E200079}" vid="{05E7F61A-9743-4A42-A70E-E9BA4E76C92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ccess Board - Dark">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 Board Master Pages" id="{41619A8A-B178-40E8-B6C3-B9F50215B517}" vid="{CC28A606-4CF1-4D4E-B890-08CA57E5DA7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ing for Inclusion - Architectural Trends and Social Justice" id="{7A77E3D2-4216-433C-8659-A658D18EEAF5}" vid="{D10639BD-34E3-4724-87D5-02CA2DAFB49A}"/>
    </a:ext>
  </a:extLst>
</a:theme>
</file>

<file path=ppt/theme/theme5.xml><?xml version="1.0" encoding="utf-8"?>
<a:theme xmlns:a="http://schemas.openxmlformats.org/drawingml/2006/main" name="1_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ing for Inclusion - Architectural Trends and Social Justice" id="{7A77E3D2-4216-433C-8659-A658D18EEAF5}" vid="{75631BBF-6DE5-4C27-BCE9-F5600EECA950}"/>
    </a:ext>
  </a:extLst>
</a:theme>
</file>

<file path=ppt/theme/theme6.xml><?xml version="1.0" encoding="utf-8"?>
<a:theme xmlns:a="http://schemas.openxmlformats.org/drawingml/2006/main" name="1_Access Board - Dark">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ing for Inclusion - Architectural Trends and Social Justice" id="{7A77E3D2-4216-433C-8659-A658D18EEAF5}" vid="{55C9661F-20F0-4BD3-BC49-F0677B2AD94A}"/>
    </a:ext>
  </a:extLst>
</a:theme>
</file>

<file path=ppt/theme/theme7.xml><?xml version="1.0" encoding="utf-8"?>
<a:theme xmlns:a="http://schemas.openxmlformats.org/drawingml/2006/main" name="1_Access Board - Light">
  <a:themeElements>
    <a:clrScheme name="Access Board">
      <a:dk1>
        <a:sysClr val="windowText" lastClr="000000"/>
      </a:dk1>
      <a:lt1>
        <a:sysClr val="window" lastClr="FFFFFF"/>
      </a:lt1>
      <a:dk2>
        <a:srgbClr val="162E51"/>
      </a:dk2>
      <a:lt2>
        <a:srgbClr val="CEDDF2"/>
      </a:lt2>
      <a:accent1>
        <a:srgbClr val="8A181A"/>
      </a:accent1>
      <a:accent2>
        <a:srgbClr val="F9DFE0"/>
      </a:accent2>
      <a:accent3>
        <a:srgbClr val="A5A5A5"/>
      </a:accent3>
      <a:accent4>
        <a:srgbClr val="B31F23"/>
      </a:accent4>
      <a:accent5>
        <a:srgbClr val="5B9BD5"/>
      </a:accent5>
      <a:accent6>
        <a:srgbClr val="C2DFFD"/>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ing for Inclusion - Architectural Trends and Social Justice" id="{58E3E076-6696-475A-9398-697251E3306A}" vid="{0F835EA3-0748-422A-8639-6C3DA18C188B}"/>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F063D569687E044B996122539FB9998" ma:contentTypeVersion="11" ma:contentTypeDescription="Create a new document." ma:contentTypeScope="" ma:versionID="8ef6674431bf5419801a2c91b74399e2">
  <xsd:schema xmlns:xsd="http://www.w3.org/2001/XMLSchema" xmlns:xs="http://www.w3.org/2001/XMLSchema" xmlns:p="http://schemas.microsoft.com/office/2006/metadata/properties" xmlns:ns2="4d0bf66a-4d21-48cd-ba90-7343736f688e" xmlns:ns3="c431e21e-af9d-492d-8e61-8529249f3e79" targetNamespace="http://schemas.microsoft.com/office/2006/metadata/properties" ma:root="true" ma:fieldsID="15559d87296a00a3e0f8299f91a9f190" ns2:_="" ns3:_="">
    <xsd:import namespace="4d0bf66a-4d21-48cd-ba90-7343736f688e"/>
    <xsd:import namespace="c431e21e-af9d-492d-8e61-8529249f3e7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0bf66a-4d21-48cd-ba90-7343736f68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31e21e-af9d-492d-8e61-8529249f3e7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431e21e-af9d-492d-8e61-8529249f3e79">
      <UserInfo>
        <DisplayName>Dave Yanchulis</DisplayName>
        <AccountId>16</AccountId>
        <AccountType/>
      </UserInfo>
      <UserInfo>
        <DisplayName>Bill Botten</DisplayName>
        <AccountId>25</AccountId>
        <AccountType/>
      </UserInfo>
    </SharedWithUsers>
  </documentManagement>
</p:properties>
</file>

<file path=customXml/itemProps1.xml><?xml version="1.0" encoding="utf-8"?>
<ds:datastoreItem xmlns:ds="http://schemas.openxmlformats.org/officeDocument/2006/customXml" ds:itemID="{8C4B4E07-A299-4E66-A1FE-4925B9BDDE3D}">
  <ds:schemaRefs>
    <ds:schemaRef ds:uri="http://schemas.microsoft.com/sharepoint/v3/contenttype/forms"/>
  </ds:schemaRefs>
</ds:datastoreItem>
</file>

<file path=customXml/itemProps2.xml><?xml version="1.0" encoding="utf-8"?>
<ds:datastoreItem xmlns:ds="http://schemas.openxmlformats.org/officeDocument/2006/customXml" ds:itemID="{79266247-DAE3-402B-8674-57BC2D71F6CF}">
  <ds:schemaRefs>
    <ds:schemaRef ds:uri="4d0bf66a-4d21-48cd-ba90-7343736f688e"/>
    <ds:schemaRef ds:uri="c431e21e-af9d-492d-8e61-8529249f3e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26CFBB7-2231-4DBA-8341-11068ADE5B51}">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c431e21e-af9d-492d-8e61-8529249f3e79"/>
    <ds:schemaRef ds:uri="http://purl.org/dc/terms/"/>
    <ds:schemaRef ds:uri="http://schemas.openxmlformats.org/package/2006/metadata/core-properties"/>
    <ds:schemaRef ds:uri="4d0bf66a-4d21-48cd-ba90-7343736f688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Designing for Inclusion - Architectural Trends and Social Justice (1)</Template>
  <TotalTime>9</TotalTime>
  <Words>2534</Words>
  <Application>Microsoft Office PowerPoint</Application>
  <PresentationFormat>Widescreen</PresentationFormat>
  <Paragraphs>526</Paragraphs>
  <Slides>89</Slides>
  <Notes>58</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89</vt:i4>
      </vt:variant>
    </vt:vector>
  </HeadingPairs>
  <TitlesOfParts>
    <vt:vector size="107" baseType="lpstr">
      <vt:lpstr>Arial</vt:lpstr>
      <vt:lpstr>Book Antiqua</vt:lpstr>
      <vt:lpstr>Calibri</vt:lpstr>
      <vt:lpstr>Calibri Light</vt:lpstr>
      <vt:lpstr>Century Gothic</vt:lpstr>
      <vt:lpstr>Georgia</vt:lpstr>
      <vt:lpstr>Georgia Pro</vt:lpstr>
      <vt:lpstr>Source Sans Pro Web</vt:lpstr>
      <vt:lpstr>Wingdings</vt:lpstr>
      <vt:lpstr>2_Access Board - Light</vt:lpstr>
      <vt:lpstr>Access Board - Dark</vt:lpstr>
      <vt:lpstr>Office Theme</vt:lpstr>
      <vt:lpstr>Access Board - Light</vt:lpstr>
      <vt:lpstr>1_Office Theme</vt:lpstr>
      <vt:lpstr>1_Access Board - Dark</vt:lpstr>
      <vt:lpstr>1_Access Board - Light</vt:lpstr>
      <vt:lpstr>2_Office Theme</vt:lpstr>
      <vt:lpstr>3_Office Theme</vt:lpstr>
      <vt:lpstr>The event will begin momentarily.</vt:lpstr>
      <vt:lpstr>Equity in Healthcare for People with Disabilities </vt:lpstr>
      <vt:lpstr>Agenda</vt:lpstr>
      <vt:lpstr>Medical Diagnostic Equipment</vt:lpstr>
      <vt:lpstr>Rehabilitation Act §510</vt:lpstr>
      <vt:lpstr>Diagnostic Equipment Includes:</vt:lpstr>
      <vt:lpstr>Standards do not cover:</vt:lpstr>
      <vt:lpstr>Medical Diagnostic Equipment Standards</vt:lpstr>
      <vt:lpstr>Technical Provisions</vt:lpstr>
      <vt:lpstr> Medical Diagnostic Equipment Standards </vt:lpstr>
      <vt:lpstr>Guidance on Prescription Drug Container Labels</vt:lpstr>
      <vt:lpstr>Bill Botten Senior Accessibility Specialist US Access Board     Americans with Disabilities Act (ADA) &amp;  Architectural Barriers Act  (ABA) Standards </vt:lpstr>
      <vt:lpstr>All Types of Health Care Facilities Covered</vt:lpstr>
      <vt:lpstr>Covered Spaces/Elements</vt:lpstr>
      <vt:lpstr>Available Resources</vt:lpstr>
      <vt:lpstr>Section 508 Standards for Information &amp; Communication Technology (ICT)</vt:lpstr>
      <vt:lpstr>ICT Standards</vt:lpstr>
      <vt:lpstr>ICT Standards for Accessibility</vt:lpstr>
      <vt:lpstr>Healthcare Electronic Content</vt:lpstr>
      <vt:lpstr>Healthcare Software</vt:lpstr>
      <vt:lpstr>Healthcare Hardware</vt:lpstr>
      <vt:lpstr>ICT Accessibility Resources</vt:lpstr>
      <vt:lpstr>QUESTIONS?</vt:lpstr>
      <vt:lpstr>Enforceable Accessible Medical Equipment Standards  </vt:lpstr>
      <vt:lpstr>Findings and Recommendations from NCD’s Report on Accessible Medical  Equipment</vt:lpstr>
      <vt:lpstr>A Federal Voice for  People with Disabilities</vt:lpstr>
      <vt:lpstr>A Federal Voice for Equitable Healthcare for People with Disabilities</vt:lpstr>
      <vt:lpstr>May 2021 Report on Accessible Medical Equipment Standards </vt:lpstr>
      <vt:lpstr>2016 Accessibility Survey</vt:lpstr>
      <vt:lpstr>Physical Barriers:  Inaccessible Weight Scales </vt:lpstr>
      <vt:lpstr>Physical Barriers:  Examination Tables </vt:lpstr>
      <vt:lpstr>Physical Barriers:  Examination Chairs</vt:lpstr>
      <vt:lpstr>Key Finding: Inequities &amp; Health Disparities </vt:lpstr>
      <vt:lpstr>Health Disparities</vt:lpstr>
      <vt:lpstr>Health Disparities </vt:lpstr>
      <vt:lpstr>Health Care Inequities </vt:lpstr>
      <vt:lpstr>Health Care Inequities </vt:lpstr>
      <vt:lpstr>Key Finding: </vt:lpstr>
      <vt:lpstr>Key Recommendations</vt:lpstr>
      <vt:lpstr>Access to healthcare is a civil right</vt:lpstr>
      <vt:lpstr>QUESTIONS?</vt:lpstr>
      <vt:lpstr>Inclusive Health Care Design </vt:lpstr>
      <vt:lpstr>Sutter Health – Case Studies and Examples</vt:lpstr>
      <vt:lpstr>Accessible Exam Chairs</vt:lpstr>
      <vt:lpstr>Examples</vt:lpstr>
      <vt:lpstr>Standard Medical Floor Plans</vt:lpstr>
      <vt:lpstr>General Exam Room</vt:lpstr>
      <vt:lpstr>General Exam Room</vt:lpstr>
      <vt:lpstr>General Exam Room</vt:lpstr>
      <vt:lpstr>General Exam Room</vt:lpstr>
      <vt:lpstr>General Exam Room</vt:lpstr>
      <vt:lpstr>Mammography Room</vt:lpstr>
      <vt:lpstr>Mammography Room</vt:lpstr>
      <vt:lpstr>Stress Test Room</vt:lpstr>
      <vt:lpstr>Stress Test Room</vt:lpstr>
      <vt:lpstr>Accessible Patient Bedroom</vt:lpstr>
      <vt:lpstr>Accessible Patient Bedroom</vt:lpstr>
      <vt:lpstr>CT Scan Room</vt:lpstr>
      <vt:lpstr>CT Scan Room</vt:lpstr>
      <vt:lpstr>Rehabilitation Facilities</vt:lpstr>
      <vt:lpstr>Physical Therapy - Gym</vt:lpstr>
      <vt:lpstr>Overhead Lifts at Physical Therapy Gym</vt:lpstr>
      <vt:lpstr>Outdoor Training Spaces</vt:lpstr>
      <vt:lpstr>Activities of Daily Living (ADL)  Training Kitchen – w/ Patient Lift and Track</vt:lpstr>
      <vt:lpstr>Overhead Lifts at Patient Bedrooms</vt:lpstr>
      <vt:lpstr>Independent Living Unit – In the Hospital</vt:lpstr>
      <vt:lpstr>Communication Features – ‘Point Cards’</vt:lpstr>
      <vt:lpstr>ASL On-Site + Phone &amp; Video Interpreter Services </vt:lpstr>
      <vt:lpstr>Solutioning</vt:lpstr>
      <vt:lpstr>Solutioning</vt:lpstr>
      <vt:lpstr>Solutioning</vt:lpstr>
      <vt:lpstr>QUESTIONS?</vt:lpstr>
      <vt:lpstr>Communication Access in Healthcare Environments</vt:lpstr>
      <vt:lpstr>Inequity in Access to Medical Facilities</vt:lpstr>
      <vt:lpstr>Explosion of and Overreliance on VRI</vt:lpstr>
      <vt:lpstr>Telehealth</vt:lpstr>
      <vt:lpstr>Impact of Inaccessible Telehealth</vt:lpstr>
      <vt:lpstr>Telehealth Solutions</vt:lpstr>
      <vt:lpstr>Impact of Inequities in Medical Service Access</vt:lpstr>
      <vt:lpstr>Inequity in Access to Medical Facilities</vt:lpstr>
      <vt:lpstr>Explosion of and Overreliance on VRI</vt:lpstr>
      <vt:lpstr>Telehealth</vt:lpstr>
      <vt:lpstr>Impact of Inaccessible Telehealth</vt:lpstr>
      <vt:lpstr>Telehealth Solutions</vt:lpstr>
      <vt:lpstr> Impact of inequities in Medical Service Access </vt:lpstr>
      <vt:lpstr>QUESTIONS?</vt:lpstr>
      <vt:lpstr>Further Information</vt:lpstr>
      <vt:lpstr>Thank you for Joining us today.  This concludes our event.  This event has been recorded and the recording will be available on the Access Board’s homepage and its YouTube Channel soon. </vt:lpstr>
      <vt:lpstr>89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event will begin momentarily.</dc:title>
  <dc:creator>Randall Duchesneau</dc:creator>
  <cp:lastModifiedBy>Phillip Bratta</cp:lastModifiedBy>
  <cp:revision>2</cp:revision>
  <dcterms:created xsi:type="dcterms:W3CDTF">2021-11-02T15:49:42Z</dcterms:created>
  <dcterms:modified xsi:type="dcterms:W3CDTF">2022-01-11T13:18:48Z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0x0101008F063D569687E044B996122539FB9998</vt:lpwstr>
  </property>
</Properties>
</file>